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9" r:id="rId3"/>
    <p:sldId id="293" r:id="rId4"/>
    <p:sldId id="310" r:id="rId5"/>
    <p:sldId id="294" r:id="rId6"/>
    <p:sldId id="295" r:id="rId7"/>
    <p:sldId id="312" r:id="rId8"/>
    <p:sldId id="297" r:id="rId9"/>
    <p:sldId id="296" r:id="rId10"/>
    <p:sldId id="299" r:id="rId11"/>
    <p:sldId id="311" r:id="rId12"/>
    <p:sldId id="300" r:id="rId13"/>
    <p:sldId id="301" r:id="rId14"/>
    <p:sldId id="302" r:id="rId15"/>
    <p:sldId id="303" r:id="rId16"/>
    <p:sldId id="305" r:id="rId17"/>
    <p:sldId id="289" r:id="rId18"/>
    <p:sldId id="290" r:id="rId19"/>
    <p:sldId id="291" r:id="rId20"/>
    <p:sldId id="292" r:id="rId21"/>
    <p:sldId id="275" r:id="rId22"/>
    <p:sldId id="276" r:id="rId23"/>
    <p:sldId id="277" r:id="rId24"/>
    <p:sldId id="278" r:id="rId25"/>
    <p:sldId id="258" r:id="rId26"/>
    <p:sldId id="262" r:id="rId27"/>
    <p:sldId id="263" r:id="rId28"/>
    <p:sldId id="260" r:id="rId29"/>
    <p:sldId id="261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316" r:id="rId41"/>
    <p:sldId id="321" r:id="rId42"/>
    <p:sldId id="322" r:id="rId43"/>
    <p:sldId id="323" r:id="rId44"/>
    <p:sldId id="324" r:id="rId45"/>
    <p:sldId id="315" r:id="rId46"/>
    <p:sldId id="317" r:id="rId47"/>
    <p:sldId id="320" r:id="rId48"/>
    <p:sldId id="318" r:id="rId49"/>
    <p:sldId id="319" r:id="rId50"/>
    <p:sldId id="259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04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A14A6F5-B43C-471E-8305-B56BCA3D8B12}" type="datetimeFigureOut">
              <a:rPr lang="en-US" smtClean="0"/>
              <a:pPr/>
              <a:t>10/27/2016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6D0E44-AFBB-404D-BF79-78F8364520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4A6F5-B43C-471E-8305-B56BCA3D8B12}" type="datetimeFigureOut">
              <a:rPr lang="en-US" smtClean="0"/>
              <a:pPr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0E44-AFBB-404D-BF79-78F8364520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4A14A6F5-B43C-471E-8305-B56BCA3D8B12}" type="datetimeFigureOut">
              <a:rPr lang="en-US" smtClean="0"/>
              <a:pPr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E6D0E44-AFBB-404D-BF79-78F8364520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4A6F5-B43C-471E-8305-B56BCA3D8B12}" type="datetimeFigureOut">
              <a:rPr lang="en-US" smtClean="0"/>
              <a:pPr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E6D0E44-AFBB-404D-BF79-78F8364520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4A6F5-B43C-471E-8305-B56BCA3D8B12}" type="datetimeFigureOut">
              <a:rPr lang="en-US" smtClean="0"/>
              <a:pPr/>
              <a:t>10/27/2016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E6D0E44-AFBB-404D-BF79-78F8364520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A14A6F5-B43C-471E-8305-B56BCA3D8B12}" type="datetimeFigureOut">
              <a:rPr lang="en-US" smtClean="0"/>
              <a:pPr/>
              <a:t>10/27/2016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E6D0E44-AFBB-404D-BF79-78F8364520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A14A6F5-B43C-471E-8305-B56BCA3D8B12}" type="datetimeFigureOut">
              <a:rPr lang="en-US" smtClean="0"/>
              <a:pPr/>
              <a:t>10/27/2016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E6D0E44-AFBB-404D-BF79-78F8364520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4A6F5-B43C-471E-8305-B56BCA3D8B12}" type="datetimeFigureOut">
              <a:rPr lang="en-US" smtClean="0"/>
              <a:pPr/>
              <a:t>10/27/2016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E6D0E44-AFBB-404D-BF79-78F8364520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4A6F5-B43C-471E-8305-B56BCA3D8B12}" type="datetimeFigureOut">
              <a:rPr lang="en-US" smtClean="0"/>
              <a:pPr/>
              <a:t>10/27/2016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6D0E44-AFBB-404D-BF79-78F8364520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4A6F5-B43C-471E-8305-B56BCA3D8B12}" type="datetimeFigureOut">
              <a:rPr lang="en-US" smtClean="0"/>
              <a:pPr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E6D0E44-AFBB-404D-BF79-78F8364520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A14A6F5-B43C-471E-8305-B56BCA3D8B12}" type="datetimeFigureOut">
              <a:rPr lang="en-US" smtClean="0"/>
              <a:pPr/>
              <a:t>10/27/2016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E6D0E44-AFBB-404D-BF79-78F8364520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A14A6F5-B43C-471E-8305-B56BCA3D8B12}" type="datetimeFigureOut">
              <a:rPr lang="en-US" smtClean="0"/>
              <a:pPr/>
              <a:t>10/27/2016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E6D0E44-AFBB-404D-BF79-78F83645203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5.jpeg"/><Relationship Id="rId4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5.jpeg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5.jpeg"/><Relationship Id="rId4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EEE_802.15.4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exploring-xbees-and-xctu" TargetMode="External"/><Relationship Id="rId2" Type="http://schemas.openxmlformats.org/officeDocument/2006/relationships/hyperlink" Target="http://tutorial.cytron.com.my/2012/03/08/xbee-series-2-point-to-point-communic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earnerswings.com/2014/03/communication-between-xbee-connected-to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984" y="1714488"/>
            <a:ext cx="6477000" cy="1828800"/>
          </a:xfrm>
        </p:spPr>
        <p:txBody>
          <a:bodyPr/>
          <a:lstStyle/>
          <a:p>
            <a:r>
              <a:rPr lang="en-US" dirty="0" err="1" smtClean="0"/>
              <a:t>Zigbee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792163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folHlink"/>
                </a:solidFill>
              </a:rPr>
              <a:t>ZigBee Applications</a:t>
            </a:r>
          </a:p>
        </p:txBody>
      </p:sp>
      <p:pic>
        <p:nvPicPr>
          <p:cNvPr id="17411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62000" y="1524000"/>
            <a:ext cx="7315200" cy="423386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folHlink"/>
                </a:solidFill>
              </a:rPr>
              <a:t>ZigBee Network Model</a:t>
            </a:r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752600"/>
            <a:ext cx="7086600" cy="421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7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smtClean="0">
                <a:solidFill>
                  <a:schemeClr val="hlink"/>
                </a:solidFill>
              </a:rPr>
              <a:t>Network Pieces : PAN Coordinator</a:t>
            </a:r>
          </a:p>
        </p:txBody>
      </p:sp>
      <p:sp>
        <p:nvSpPr>
          <p:cNvPr id="27651" name="Rectangle 6"/>
          <p:cNvSpPr>
            <a:spLocks noChangeArrowheads="1"/>
          </p:cNvSpPr>
          <p:nvPr/>
        </p:nvSpPr>
        <p:spPr bwMode="auto">
          <a:xfrm>
            <a:off x="457200" y="1143000"/>
            <a:ext cx="723900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latin typeface="Times New Roman" pitchFamily="18" charset="0"/>
              </a:rPr>
              <a:t>PAN </a:t>
            </a:r>
            <a:r>
              <a:rPr lang="en-US" sz="2800" b="1" dirty="0" smtClean="0">
                <a:latin typeface="Times New Roman" pitchFamily="18" charset="0"/>
              </a:rPr>
              <a:t>Coordinator(ZC)</a:t>
            </a:r>
            <a:endParaRPr lang="en-US" sz="2800" b="1" dirty="0">
              <a:latin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</a:rPr>
              <a:t>• One and only one in PAN</a:t>
            </a:r>
          </a:p>
          <a:p>
            <a:r>
              <a:rPr lang="en-US" sz="2800" dirty="0" smtClean="0">
                <a:latin typeface="Times New Roman" pitchFamily="18" charset="0"/>
              </a:rPr>
              <a:t>• </a:t>
            </a:r>
            <a:r>
              <a:rPr lang="en-US" sz="2800" dirty="0">
                <a:latin typeface="Times New Roman" pitchFamily="18" charset="0"/>
              </a:rPr>
              <a:t>“owns” the network</a:t>
            </a:r>
          </a:p>
          <a:p>
            <a:r>
              <a:rPr lang="en-US" sz="2800" dirty="0" smtClean="0">
                <a:latin typeface="Times New Roman" pitchFamily="18" charset="0"/>
              </a:rPr>
              <a:t>•Starts </a:t>
            </a:r>
            <a:r>
              <a:rPr lang="en-US" sz="2800" dirty="0">
                <a:latin typeface="Times New Roman" pitchFamily="18" charset="0"/>
              </a:rPr>
              <a:t>it</a:t>
            </a:r>
          </a:p>
          <a:p>
            <a:r>
              <a:rPr lang="en-US" sz="2800" dirty="0">
                <a:latin typeface="Times New Roman" pitchFamily="18" charset="0"/>
              </a:rPr>
              <a:t>• Allows other devices to join it</a:t>
            </a:r>
          </a:p>
          <a:p>
            <a:r>
              <a:rPr lang="en-US" sz="2800" dirty="0">
                <a:latin typeface="Times New Roman" pitchFamily="18" charset="0"/>
              </a:rPr>
              <a:t>• Provides binding and address-table services </a:t>
            </a:r>
          </a:p>
          <a:p>
            <a:r>
              <a:rPr lang="en-US" sz="2800" dirty="0">
                <a:latin typeface="Times New Roman" pitchFamily="18" charset="0"/>
              </a:rPr>
              <a:t>• Saves messages until they can be delivered</a:t>
            </a:r>
          </a:p>
          <a:p>
            <a:r>
              <a:rPr lang="en-US" sz="2800" dirty="0">
                <a:latin typeface="Times New Roman" pitchFamily="18" charset="0"/>
              </a:rPr>
              <a:t>• And more… could also have i/o capability</a:t>
            </a:r>
          </a:p>
          <a:p>
            <a:r>
              <a:rPr lang="en-US" sz="2800" dirty="0">
                <a:latin typeface="Times New Roman" pitchFamily="18" charset="0"/>
              </a:rPr>
              <a:t>• A “full-function device” – FFD</a:t>
            </a:r>
          </a:p>
          <a:p>
            <a:r>
              <a:rPr lang="en-US" sz="2800" dirty="0">
                <a:latin typeface="Times New Roman" pitchFamily="18" charset="0"/>
              </a:rPr>
              <a:t>• Mains powered</a:t>
            </a:r>
          </a:p>
        </p:txBody>
      </p:sp>
      <p:pic>
        <p:nvPicPr>
          <p:cNvPr id="27652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4572000"/>
            <a:ext cx="3810000" cy="215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2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smtClean="0">
                <a:solidFill>
                  <a:schemeClr val="hlink"/>
                </a:solidFill>
              </a:rPr>
              <a:t>Network Pieces : Router</a:t>
            </a:r>
          </a:p>
        </p:txBody>
      </p:sp>
      <p:sp>
        <p:nvSpPr>
          <p:cNvPr id="28675" name="Rectangle 7"/>
          <p:cNvSpPr>
            <a:spLocks noChangeArrowheads="1"/>
          </p:cNvSpPr>
          <p:nvPr/>
        </p:nvSpPr>
        <p:spPr bwMode="auto">
          <a:xfrm>
            <a:off x="533400" y="1295400"/>
            <a:ext cx="685800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</a:rPr>
              <a:t>Routers(ZR)</a:t>
            </a:r>
            <a:endParaRPr lang="en-US" sz="2800" b="1" dirty="0">
              <a:latin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</a:rPr>
              <a:t>• </a:t>
            </a:r>
            <a:r>
              <a:rPr lang="en-US" sz="2800" dirty="0" smtClean="0">
                <a:latin typeface="Times New Roman" pitchFamily="18" charset="0"/>
              </a:rPr>
              <a:t>Optional element</a:t>
            </a:r>
          </a:p>
          <a:p>
            <a:r>
              <a:rPr lang="en-US" sz="2800" dirty="0" smtClean="0">
                <a:latin typeface="Times New Roman" pitchFamily="18" charset="0"/>
              </a:rPr>
              <a:t>   Routes messages- Participates in </a:t>
            </a:r>
            <a:r>
              <a:rPr lang="en-US" sz="2800" dirty="0" err="1" smtClean="0">
                <a:latin typeface="Times New Roman" pitchFamily="18" charset="0"/>
              </a:rPr>
              <a:t>multihop</a:t>
            </a:r>
            <a:r>
              <a:rPr lang="en-US" sz="2800" dirty="0" smtClean="0">
                <a:latin typeface="Times New Roman" pitchFamily="18" charset="0"/>
              </a:rPr>
              <a:t> routing of messages. </a:t>
            </a:r>
            <a:endParaRPr lang="en-US" sz="2800" dirty="0">
              <a:latin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</a:rPr>
              <a:t>• Does not own or start network</a:t>
            </a:r>
          </a:p>
          <a:p>
            <a:r>
              <a:rPr lang="en-US" sz="2800" dirty="0">
                <a:latin typeface="Times New Roman" pitchFamily="18" charset="0"/>
              </a:rPr>
              <a:t>• Scans to find a network to </a:t>
            </a:r>
            <a:r>
              <a:rPr lang="en-US" sz="2800" dirty="0" smtClean="0">
                <a:latin typeface="Times New Roman" pitchFamily="18" charset="0"/>
              </a:rPr>
              <a:t>join</a:t>
            </a:r>
            <a:endParaRPr lang="en-US" sz="2800" dirty="0">
              <a:latin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</a:rPr>
              <a:t>• A “full-function device” – </a:t>
            </a:r>
            <a:r>
              <a:rPr lang="en-US" sz="2800" dirty="0" smtClean="0">
                <a:latin typeface="Times New Roman" pitchFamily="18" charset="0"/>
              </a:rPr>
              <a:t>FFD</a:t>
            </a:r>
            <a:endParaRPr lang="en-US" sz="2800" dirty="0">
              <a:latin typeface="Times New Roman" pitchFamily="18" charset="0"/>
            </a:endParaRPr>
          </a:p>
        </p:txBody>
      </p:sp>
      <p:pic>
        <p:nvPicPr>
          <p:cNvPr id="28676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4495800"/>
            <a:ext cx="3657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5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smtClean="0">
                <a:solidFill>
                  <a:schemeClr val="hlink"/>
                </a:solidFill>
              </a:rPr>
              <a:t>Network Pieces : End Devices</a:t>
            </a:r>
          </a:p>
        </p:txBody>
      </p:sp>
      <p:sp>
        <p:nvSpPr>
          <p:cNvPr id="29699" name="Rectangle 6"/>
          <p:cNvSpPr>
            <a:spLocks noChangeArrowheads="1"/>
          </p:cNvSpPr>
          <p:nvPr/>
        </p:nvSpPr>
        <p:spPr bwMode="auto">
          <a:xfrm>
            <a:off x="457200" y="1447800"/>
            <a:ext cx="83820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latin typeface="Times New Roman" pitchFamily="18" charset="0"/>
              </a:rPr>
              <a:t>End </a:t>
            </a:r>
            <a:r>
              <a:rPr lang="en-US" sz="2800" b="1" dirty="0" smtClean="0">
                <a:latin typeface="Times New Roman" pitchFamily="18" charset="0"/>
              </a:rPr>
              <a:t>Device(ZED)</a:t>
            </a:r>
            <a:endParaRPr lang="en-US" sz="2800" b="1" dirty="0">
              <a:latin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</a:rPr>
              <a:t>• </a:t>
            </a:r>
            <a:r>
              <a:rPr lang="en-US" sz="2800" dirty="0" smtClean="0">
                <a:latin typeface="Times New Roman" pitchFamily="18" charset="0"/>
              </a:rPr>
              <a:t>Optional element</a:t>
            </a:r>
          </a:p>
          <a:p>
            <a:r>
              <a:rPr lang="en-US" sz="2800" dirty="0" smtClean="0">
                <a:latin typeface="Times New Roman" pitchFamily="18" charset="0"/>
              </a:rPr>
              <a:t>Communicates </a:t>
            </a:r>
            <a:r>
              <a:rPr lang="en-US" sz="2800" dirty="0">
                <a:latin typeface="Times New Roman" pitchFamily="18" charset="0"/>
              </a:rPr>
              <a:t>with a single </a:t>
            </a:r>
            <a:r>
              <a:rPr lang="en-US" sz="2800" dirty="0" smtClean="0">
                <a:latin typeface="Times New Roman" pitchFamily="18" charset="0"/>
              </a:rPr>
              <a:t>device, does not participate in routing</a:t>
            </a:r>
            <a:endParaRPr lang="en-US" sz="2800" dirty="0">
              <a:latin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</a:rPr>
              <a:t>• Does not own or start network</a:t>
            </a:r>
          </a:p>
          <a:p>
            <a:r>
              <a:rPr lang="en-US" sz="2800" dirty="0">
                <a:latin typeface="Times New Roman" pitchFamily="18" charset="0"/>
              </a:rPr>
              <a:t>• Scans to find a network to join</a:t>
            </a:r>
          </a:p>
          <a:p>
            <a:r>
              <a:rPr lang="en-US" sz="2800" dirty="0">
                <a:latin typeface="Times New Roman" pitchFamily="18" charset="0"/>
              </a:rPr>
              <a:t>• Can be an FFD or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</a:rPr>
              <a:t>RFD</a:t>
            </a:r>
            <a:endParaRPr lang="en-US" sz="2800" dirty="0">
              <a:solidFill>
                <a:srgbClr val="FF0000"/>
              </a:solidFill>
              <a:latin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</a:rPr>
              <a:t>• Usually battery powered</a:t>
            </a:r>
          </a:p>
        </p:txBody>
      </p:sp>
      <p:pic>
        <p:nvPicPr>
          <p:cNvPr id="29700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4191000"/>
            <a:ext cx="4495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68363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chemeClr val="folHlink"/>
                </a:solidFill>
                <a:effectLst/>
              </a:rPr>
              <a:t>IEEE 802.15.4 Device Types</a:t>
            </a:r>
            <a:endParaRPr lang="en-US" sz="4000" b="0" dirty="0" smtClean="0">
              <a:solidFill>
                <a:schemeClr val="folHlink"/>
              </a:solidFill>
              <a:effectLst/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282" y="1357298"/>
            <a:ext cx="8610600" cy="5867400"/>
          </a:xfrm>
        </p:spPr>
        <p:txBody>
          <a:bodyPr>
            <a:normAutofit lnSpcReduction="10000"/>
          </a:bodyPr>
          <a:lstStyle/>
          <a:p>
            <a:pPr marL="381000" indent="-381000" eaLnBrk="1" hangingPunct="1">
              <a:lnSpc>
                <a:spcPct val="80000"/>
              </a:lnSpc>
              <a:defRPr/>
            </a:pPr>
            <a:r>
              <a:rPr lang="en-US" sz="2400" b="1" dirty="0" smtClean="0">
                <a:effectLst/>
                <a:latin typeface="Times New Roman" pitchFamily="18" charset="0"/>
              </a:rPr>
              <a:t>Network Coordinator</a:t>
            </a:r>
          </a:p>
          <a:p>
            <a:pPr marL="381000" indent="-381000" eaLnBrk="1" hangingPunct="1">
              <a:lnSpc>
                <a:spcPct val="80000"/>
              </a:lnSpc>
              <a:buFontTx/>
              <a:buChar char="-"/>
              <a:defRPr/>
            </a:pPr>
            <a:r>
              <a:rPr lang="en-US" sz="2400" dirty="0" smtClean="0">
                <a:effectLst/>
                <a:latin typeface="Times New Roman" pitchFamily="18" charset="0"/>
              </a:rPr>
              <a:t>Maintains overall network knowledge; most sophisticated of the three types; most memory and computing power</a:t>
            </a:r>
          </a:p>
          <a:p>
            <a:pPr marL="381000" indent="-381000" eaLnBrk="1" hangingPunct="1">
              <a:lnSpc>
                <a:spcPct val="80000"/>
              </a:lnSpc>
              <a:buFontTx/>
              <a:buNone/>
              <a:defRPr/>
            </a:pPr>
            <a:endParaRPr lang="en-US" sz="2400" dirty="0" smtClean="0">
              <a:effectLst/>
              <a:latin typeface="Times New Roman" pitchFamily="18" charset="0"/>
            </a:endParaRPr>
          </a:p>
          <a:p>
            <a:pPr marL="381000" indent="-381000" eaLnBrk="1" hangingPunct="1">
              <a:lnSpc>
                <a:spcPct val="80000"/>
              </a:lnSpc>
              <a:defRPr/>
            </a:pPr>
            <a:r>
              <a:rPr lang="en-US" sz="2400" b="1" dirty="0" smtClean="0">
                <a:effectLst/>
                <a:latin typeface="Times New Roman" pitchFamily="18" charset="0"/>
              </a:rPr>
              <a:t>Full Function Device (FFD)</a:t>
            </a:r>
          </a:p>
          <a:p>
            <a:pPr marL="381000" indent="-381000" eaLnBrk="1" hangingPunct="1">
              <a:lnSpc>
                <a:spcPct val="80000"/>
              </a:lnSpc>
              <a:buFontTx/>
              <a:buNone/>
              <a:defRPr/>
            </a:pPr>
            <a:r>
              <a:rPr lang="en-US" sz="2400" dirty="0" smtClean="0">
                <a:effectLst/>
                <a:latin typeface="Times New Roman" pitchFamily="18" charset="0"/>
              </a:rPr>
              <a:t>- Carries full 802.15.4 functionality and all features specified by the standard</a:t>
            </a:r>
          </a:p>
          <a:p>
            <a:pPr marL="381000" indent="-381000" eaLnBrk="1" hangingPunct="1">
              <a:lnSpc>
                <a:spcPct val="80000"/>
              </a:lnSpc>
              <a:buFontTx/>
              <a:buNone/>
              <a:defRPr/>
            </a:pPr>
            <a:r>
              <a:rPr lang="en-US" sz="2400" dirty="0" smtClean="0">
                <a:effectLst/>
                <a:latin typeface="Times New Roman" pitchFamily="18" charset="0"/>
              </a:rPr>
              <a:t>- Additional memory, computing power make it ideal for a network router function</a:t>
            </a:r>
          </a:p>
          <a:p>
            <a:pPr marL="381000" indent="-381000" eaLnBrk="1" hangingPunct="1">
              <a:lnSpc>
                <a:spcPct val="80000"/>
              </a:lnSpc>
              <a:buFontTx/>
              <a:buNone/>
              <a:defRPr/>
            </a:pPr>
            <a:r>
              <a:rPr lang="en-US" sz="2400" dirty="0" smtClean="0">
                <a:effectLst/>
                <a:latin typeface="Times New Roman" pitchFamily="18" charset="0"/>
              </a:rPr>
              <a:t>- Could also be used in network edge devices where the network touches other networks or devices that are not IEEE 802.15.4 compliant</a:t>
            </a:r>
          </a:p>
          <a:p>
            <a:pPr marL="381000" indent="-381000" eaLnBrk="1" hangingPunct="1">
              <a:lnSpc>
                <a:spcPct val="80000"/>
              </a:lnSpc>
              <a:buFontTx/>
              <a:buChar char="-"/>
              <a:defRPr/>
            </a:pPr>
            <a:endParaRPr lang="en-US" sz="2400" dirty="0" smtClean="0">
              <a:effectLst/>
              <a:latin typeface="Times New Roman" pitchFamily="18" charset="0"/>
            </a:endParaRPr>
          </a:p>
          <a:p>
            <a:pPr marL="381000" indent="-381000" eaLnBrk="1" hangingPunct="1">
              <a:lnSpc>
                <a:spcPct val="80000"/>
              </a:lnSpc>
              <a:defRPr/>
            </a:pPr>
            <a:r>
              <a:rPr lang="en-US" sz="2400" b="1" dirty="0" smtClean="0">
                <a:effectLst/>
                <a:latin typeface="Times New Roman" pitchFamily="18" charset="0"/>
              </a:rPr>
              <a:t>Reduced Function Device (RFD)</a:t>
            </a:r>
          </a:p>
          <a:p>
            <a:pPr marL="381000" indent="-381000" eaLnBrk="1" hangingPunct="1">
              <a:lnSpc>
                <a:spcPct val="80000"/>
              </a:lnSpc>
              <a:buFontTx/>
              <a:buNone/>
              <a:defRPr/>
            </a:pPr>
            <a:r>
              <a:rPr lang="en-US" sz="2400" dirty="0" smtClean="0">
                <a:effectLst/>
                <a:latin typeface="Times New Roman" pitchFamily="18" charset="0"/>
              </a:rPr>
              <a:t>- Carriers limited (as specified by the standard) functionality to control cost and complexity</a:t>
            </a:r>
          </a:p>
          <a:p>
            <a:pPr marL="381000" indent="-381000" eaLnBrk="1" hangingPunct="1">
              <a:lnSpc>
                <a:spcPct val="80000"/>
              </a:lnSpc>
              <a:buFontTx/>
              <a:buNone/>
              <a:defRPr/>
            </a:pPr>
            <a:r>
              <a:rPr lang="en-US" sz="2400" dirty="0" smtClean="0">
                <a:effectLst/>
                <a:latin typeface="Times New Roman" pitchFamily="18" charset="0"/>
              </a:rPr>
              <a:t>- General usage will be in network edge devices</a:t>
            </a:r>
          </a:p>
          <a:p>
            <a:pPr marL="381000" indent="-381000" eaLnBrk="1" hangingPunct="1">
              <a:lnSpc>
                <a:spcPct val="80000"/>
              </a:lnSpc>
              <a:buFontTx/>
              <a:buNone/>
              <a:defRPr/>
            </a:pPr>
            <a:endParaRPr lang="en-US" sz="2400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folHlink"/>
                </a:solidFill>
              </a:rPr>
              <a:t>Network Topologies</a:t>
            </a:r>
          </a:p>
        </p:txBody>
      </p:sp>
      <p:pic>
        <p:nvPicPr>
          <p:cNvPr id="32771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62000" y="1676400"/>
            <a:ext cx="7467600" cy="417988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1981200" y="1466850"/>
          <a:ext cx="1752600" cy="1314450"/>
        </p:xfrm>
        <a:graphic>
          <a:graphicData uri="http://schemas.openxmlformats.org/presentationml/2006/ole">
            <p:oleObj spid="_x0000_s1026" name="Photo Editor Photo" r:id="rId3" imgW="4877223" imgH="3657917" progId="">
              <p:embed/>
            </p:oleObj>
          </a:graphicData>
        </a:graphic>
      </p:graphicFrame>
      <p:sp>
        <p:nvSpPr>
          <p:cNvPr id="27651" name="Oval 3"/>
          <p:cNvSpPr>
            <a:spLocks noChangeArrowheads="1"/>
          </p:cNvSpPr>
          <p:nvPr/>
        </p:nvSpPr>
        <p:spPr bwMode="auto">
          <a:xfrm>
            <a:off x="2413000" y="2927350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2" name="Oval 4"/>
          <p:cNvSpPr>
            <a:spLocks noChangeArrowheads="1"/>
          </p:cNvSpPr>
          <p:nvPr/>
        </p:nvSpPr>
        <p:spPr bwMode="auto">
          <a:xfrm>
            <a:off x="1770063" y="4413250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Oval 5"/>
          <p:cNvSpPr>
            <a:spLocks noChangeArrowheads="1"/>
          </p:cNvSpPr>
          <p:nvPr/>
        </p:nvSpPr>
        <p:spPr bwMode="auto">
          <a:xfrm>
            <a:off x="3463925" y="3603625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4" name="Oval 6"/>
          <p:cNvSpPr>
            <a:spLocks noChangeArrowheads="1"/>
          </p:cNvSpPr>
          <p:nvPr/>
        </p:nvSpPr>
        <p:spPr bwMode="auto">
          <a:xfrm>
            <a:off x="3119438" y="5132388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5" name="Oval 7"/>
          <p:cNvSpPr>
            <a:spLocks noChangeArrowheads="1"/>
          </p:cNvSpPr>
          <p:nvPr/>
        </p:nvSpPr>
        <p:spPr bwMode="auto">
          <a:xfrm>
            <a:off x="3852863" y="2001838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6" name="Oval 8"/>
          <p:cNvSpPr>
            <a:spLocks noChangeArrowheads="1"/>
          </p:cNvSpPr>
          <p:nvPr/>
        </p:nvSpPr>
        <p:spPr bwMode="auto">
          <a:xfrm>
            <a:off x="4784725" y="3994150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7" name="Oval 9"/>
          <p:cNvSpPr>
            <a:spLocks noChangeArrowheads="1"/>
          </p:cNvSpPr>
          <p:nvPr/>
        </p:nvSpPr>
        <p:spPr bwMode="auto">
          <a:xfrm>
            <a:off x="4843463" y="5522913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8" name="Oval 10"/>
          <p:cNvSpPr>
            <a:spLocks noChangeArrowheads="1"/>
          </p:cNvSpPr>
          <p:nvPr/>
        </p:nvSpPr>
        <p:spPr bwMode="auto">
          <a:xfrm>
            <a:off x="5353050" y="2271713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9" name="Oval 11"/>
          <p:cNvSpPr>
            <a:spLocks noChangeArrowheads="1"/>
          </p:cNvSpPr>
          <p:nvPr/>
        </p:nvSpPr>
        <p:spPr bwMode="auto">
          <a:xfrm>
            <a:off x="7061200" y="1776413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60" name="Oval 12"/>
          <p:cNvSpPr>
            <a:spLocks noChangeArrowheads="1"/>
          </p:cNvSpPr>
          <p:nvPr/>
        </p:nvSpPr>
        <p:spPr bwMode="auto">
          <a:xfrm>
            <a:off x="6254750" y="3303588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61" name="Oval 13"/>
          <p:cNvSpPr>
            <a:spLocks noChangeArrowheads="1"/>
          </p:cNvSpPr>
          <p:nvPr/>
        </p:nvSpPr>
        <p:spPr bwMode="auto">
          <a:xfrm>
            <a:off x="6613525" y="4789488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62" name="Oval 14"/>
          <p:cNvSpPr>
            <a:spLocks noChangeArrowheads="1"/>
          </p:cNvSpPr>
          <p:nvPr/>
        </p:nvSpPr>
        <p:spPr bwMode="auto">
          <a:xfrm>
            <a:off x="7826375" y="3619500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7663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962650"/>
            <a:ext cx="1295400" cy="438150"/>
          </a:xfrm>
          <a:prstGeom prst="rect">
            <a:avLst/>
          </a:prstGeom>
          <a:noFill/>
        </p:spPr>
      </p:pic>
      <p:sp>
        <p:nvSpPr>
          <p:cNvPr id="27664" name="Text Box 16"/>
          <p:cNvSpPr txBox="1">
            <a:spLocks noChangeArrowheads="1"/>
          </p:cNvSpPr>
          <p:nvPr/>
        </p:nvSpPr>
        <p:spPr bwMode="auto">
          <a:xfrm>
            <a:off x="165100" y="5805488"/>
            <a:ext cx="10731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1000">
                <a:latin typeface="Times New Roman" pitchFamily="18" charset="0"/>
              </a:rPr>
              <a:t>Slide Courtesy of</a:t>
            </a:r>
          </a:p>
        </p:txBody>
      </p:sp>
      <p:graphicFrame>
        <p:nvGraphicFramePr>
          <p:cNvPr id="27665" name="Object 17"/>
          <p:cNvGraphicFramePr>
            <a:graphicFrameLocks noChangeAspect="1"/>
          </p:cNvGraphicFramePr>
          <p:nvPr/>
        </p:nvGraphicFramePr>
        <p:xfrm>
          <a:off x="228600" y="1771650"/>
          <a:ext cx="2057400" cy="1782763"/>
        </p:xfrm>
        <a:graphic>
          <a:graphicData uri="http://schemas.openxmlformats.org/presentationml/2006/ole">
            <p:oleObj spid="_x0000_s1027" name="Photo Editor Photo" r:id="rId5" imgW="1607619" imgH="1394581" progId="">
              <p:embed/>
            </p:oleObj>
          </a:graphicData>
        </a:graphic>
      </p:graphicFrame>
      <p:graphicFrame>
        <p:nvGraphicFramePr>
          <p:cNvPr id="27666" name="Object 18"/>
          <p:cNvGraphicFramePr>
            <a:graphicFrameLocks noChangeAspect="1"/>
          </p:cNvGraphicFramePr>
          <p:nvPr/>
        </p:nvGraphicFramePr>
        <p:xfrm>
          <a:off x="8001000" y="4972050"/>
          <a:ext cx="939800" cy="1162050"/>
        </p:xfrm>
        <a:graphic>
          <a:graphicData uri="http://schemas.openxmlformats.org/presentationml/2006/ole">
            <p:oleObj spid="_x0000_s1028" name="Photo Editor Photo" r:id="rId6" imgW="769687" imgH="952583" progId="">
              <p:embed/>
            </p:oleObj>
          </a:graphicData>
        </a:graphic>
      </p:graphicFrame>
      <p:sp>
        <p:nvSpPr>
          <p:cNvPr id="27667" name="Rectangle 19"/>
          <p:cNvSpPr>
            <a:spLocks noGrp="1" noChangeArrowheads="1"/>
          </p:cNvSpPr>
          <p:nvPr>
            <p:ph type="title"/>
          </p:nvPr>
        </p:nvSpPr>
        <p:spPr>
          <a:xfrm>
            <a:off x="1219200" y="381000"/>
            <a:ext cx="7772400" cy="762000"/>
          </a:xfrm>
          <a:noFill/>
          <a:ln/>
        </p:spPr>
        <p:txBody>
          <a:bodyPr tIns="182880" rIns="182880" anchor="b" anchorCtr="0">
            <a:normAutofit fontScale="90000"/>
          </a:bodyPr>
          <a:lstStyle/>
          <a:p>
            <a:r>
              <a:rPr lang="en-US"/>
              <a:t>ZigBee Mesh Networking </a:t>
            </a:r>
          </a:p>
        </p:txBody>
      </p:sp>
      <p:sp>
        <p:nvSpPr>
          <p:cNvPr id="27668" name="Rectangle 20"/>
          <p:cNvSpPr>
            <a:spLocks noChangeArrowheads="1"/>
          </p:cNvSpPr>
          <p:nvPr/>
        </p:nvSpPr>
        <p:spPr bwMode="auto">
          <a:xfrm>
            <a:off x="3200400" y="6400800"/>
            <a:ext cx="35623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hangingPunct="1"/>
            <a:r>
              <a:rPr lang="en-US" sz="800">
                <a:solidFill>
                  <a:srgbClr val="000000"/>
                </a:solidFill>
              </a:rPr>
              <a:t>Source: http://www.zigbee.org/en/resources/#SlidePresentations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1981200" y="1466850"/>
          <a:ext cx="1752600" cy="1314450"/>
        </p:xfrm>
        <a:graphic>
          <a:graphicData uri="http://schemas.openxmlformats.org/presentationml/2006/ole">
            <p:oleObj spid="_x0000_s2050" name="Photo Editor Photo" r:id="rId3" imgW="4877223" imgH="3657917" progId="">
              <p:embed/>
            </p:oleObj>
          </a:graphicData>
        </a:graphic>
      </p:graphicFrame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228600" y="1771650"/>
          <a:ext cx="2057400" cy="1782763"/>
        </p:xfrm>
        <a:graphic>
          <a:graphicData uri="http://schemas.openxmlformats.org/presentationml/2006/ole">
            <p:oleObj spid="_x0000_s2051" name="Photo Editor Photo" r:id="rId4" imgW="1607619" imgH="1394581" progId="">
              <p:embed/>
            </p:oleObj>
          </a:graphicData>
        </a:graphic>
      </p:graphicFrame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2413000" y="2927350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1770063" y="4413250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3463925" y="3603625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3119438" y="5132388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Oval 8"/>
          <p:cNvSpPr>
            <a:spLocks noChangeArrowheads="1"/>
          </p:cNvSpPr>
          <p:nvPr/>
        </p:nvSpPr>
        <p:spPr bwMode="auto">
          <a:xfrm>
            <a:off x="3852863" y="2001838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Oval 9"/>
          <p:cNvSpPr>
            <a:spLocks noChangeArrowheads="1"/>
          </p:cNvSpPr>
          <p:nvPr/>
        </p:nvSpPr>
        <p:spPr bwMode="auto">
          <a:xfrm>
            <a:off x="4784725" y="3994150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Oval 10"/>
          <p:cNvSpPr>
            <a:spLocks noChangeArrowheads="1"/>
          </p:cNvSpPr>
          <p:nvPr/>
        </p:nvSpPr>
        <p:spPr bwMode="auto">
          <a:xfrm>
            <a:off x="4843463" y="5522913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Oval 11"/>
          <p:cNvSpPr>
            <a:spLocks noChangeArrowheads="1"/>
          </p:cNvSpPr>
          <p:nvPr/>
        </p:nvSpPr>
        <p:spPr bwMode="auto">
          <a:xfrm>
            <a:off x="5353050" y="2271713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Oval 12"/>
          <p:cNvSpPr>
            <a:spLocks noChangeArrowheads="1"/>
          </p:cNvSpPr>
          <p:nvPr/>
        </p:nvSpPr>
        <p:spPr bwMode="auto">
          <a:xfrm>
            <a:off x="7061200" y="1776413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Oval 13"/>
          <p:cNvSpPr>
            <a:spLocks noChangeArrowheads="1"/>
          </p:cNvSpPr>
          <p:nvPr/>
        </p:nvSpPr>
        <p:spPr bwMode="auto">
          <a:xfrm>
            <a:off x="6254750" y="3303588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Oval 14"/>
          <p:cNvSpPr>
            <a:spLocks noChangeArrowheads="1"/>
          </p:cNvSpPr>
          <p:nvPr/>
        </p:nvSpPr>
        <p:spPr bwMode="auto">
          <a:xfrm>
            <a:off x="6613525" y="4789488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Oval 15"/>
          <p:cNvSpPr>
            <a:spLocks noChangeArrowheads="1"/>
          </p:cNvSpPr>
          <p:nvPr/>
        </p:nvSpPr>
        <p:spPr bwMode="auto">
          <a:xfrm>
            <a:off x="7826375" y="3619500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Line 16"/>
          <p:cNvSpPr>
            <a:spLocks noChangeShapeType="1"/>
          </p:cNvSpPr>
          <p:nvPr/>
        </p:nvSpPr>
        <p:spPr bwMode="auto">
          <a:xfrm>
            <a:off x="2114550" y="2506663"/>
            <a:ext cx="314325" cy="360362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>
            <a:off x="3016250" y="3438525"/>
            <a:ext cx="403225" cy="284163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>
            <a:off x="4157663" y="4068763"/>
            <a:ext cx="479425" cy="150812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691" name="Line 19"/>
          <p:cNvSpPr>
            <a:spLocks noChangeShapeType="1"/>
          </p:cNvSpPr>
          <p:nvPr/>
        </p:nvSpPr>
        <p:spPr bwMode="auto">
          <a:xfrm>
            <a:off x="5535613" y="4473575"/>
            <a:ext cx="914400" cy="45085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692" name="Line 20"/>
          <p:cNvSpPr>
            <a:spLocks noChangeShapeType="1"/>
          </p:cNvSpPr>
          <p:nvPr/>
        </p:nvSpPr>
        <p:spPr bwMode="auto">
          <a:xfrm>
            <a:off x="7288213" y="5299075"/>
            <a:ext cx="508000" cy="269875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693" name="Line 21"/>
          <p:cNvSpPr>
            <a:spLocks noChangeShapeType="1"/>
          </p:cNvSpPr>
          <p:nvPr/>
        </p:nvSpPr>
        <p:spPr bwMode="auto">
          <a:xfrm flipH="1">
            <a:off x="2193925" y="3606800"/>
            <a:ext cx="314325" cy="676275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694" name="Line 22"/>
          <p:cNvSpPr>
            <a:spLocks noChangeShapeType="1"/>
          </p:cNvSpPr>
          <p:nvPr/>
        </p:nvSpPr>
        <p:spPr bwMode="auto">
          <a:xfrm flipV="1">
            <a:off x="2482850" y="4148138"/>
            <a:ext cx="884238" cy="417512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695" name="Line 23"/>
          <p:cNvSpPr>
            <a:spLocks noChangeShapeType="1"/>
          </p:cNvSpPr>
          <p:nvPr/>
        </p:nvSpPr>
        <p:spPr bwMode="auto">
          <a:xfrm flipV="1">
            <a:off x="3489325" y="4316413"/>
            <a:ext cx="180975" cy="73025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696" name="Line 24"/>
          <p:cNvSpPr>
            <a:spLocks noChangeShapeType="1"/>
          </p:cNvSpPr>
          <p:nvPr/>
        </p:nvSpPr>
        <p:spPr bwMode="auto">
          <a:xfrm>
            <a:off x="2336800" y="4987925"/>
            <a:ext cx="644525" cy="363538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697" name="Line 25"/>
          <p:cNvSpPr>
            <a:spLocks noChangeShapeType="1"/>
          </p:cNvSpPr>
          <p:nvPr/>
        </p:nvSpPr>
        <p:spPr bwMode="auto">
          <a:xfrm>
            <a:off x="3789363" y="5602288"/>
            <a:ext cx="942975" cy="10795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698" name="Line 26"/>
          <p:cNvSpPr>
            <a:spLocks noChangeShapeType="1"/>
          </p:cNvSpPr>
          <p:nvPr/>
        </p:nvSpPr>
        <p:spPr bwMode="auto">
          <a:xfrm flipV="1">
            <a:off x="5602288" y="5305425"/>
            <a:ext cx="989012" cy="38735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699" name="Line 27"/>
          <p:cNvSpPr>
            <a:spLocks noChangeShapeType="1"/>
          </p:cNvSpPr>
          <p:nvPr/>
        </p:nvSpPr>
        <p:spPr bwMode="auto">
          <a:xfrm flipV="1">
            <a:off x="3054350" y="2441575"/>
            <a:ext cx="735013" cy="492125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 flipV="1">
            <a:off x="3865563" y="2681288"/>
            <a:ext cx="207962" cy="792162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01" name="Line 29"/>
          <p:cNvSpPr>
            <a:spLocks noChangeShapeType="1"/>
          </p:cNvSpPr>
          <p:nvPr/>
        </p:nvSpPr>
        <p:spPr bwMode="auto">
          <a:xfrm>
            <a:off x="4495800" y="2228850"/>
            <a:ext cx="717550" cy="12065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02" name="Line 30"/>
          <p:cNvSpPr>
            <a:spLocks noChangeShapeType="1"/>
          </p:cNvSpPr>
          <p:nvPr/>
        </p:nvSpPr>
        <p:spPr bwMode="auto">
          <a:xfrm flipV="1">
            <a:off x="6081713" y="2246313"/>
            <a:ext cx="854075" cy="147637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03" name="Line 31"/>
          <p:cNvSpPr>
            <a:spLocks noChangeShapeType="1"/>
          </p:cNvSpPr>
          <p:nvPr/>
        </p:nvSpPr>
        <p:spPr bwMode="auto">
          <a:xfrm flipH="1" flipV="1">
            <a:off x="7543800" y="2457450"/>
            <a:ext cx="388938" cy="987425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04" name="Line 32"/>
          <p:cNvSpPr>
            <a:spLocks noChangeShapeType="1"/>
          </p:cNvSpPr>
          <p:nvPr/>
        </p:nvSpPr>
        <p:spPr bwMode="auto">
          <a:xfrm flipV="1">
            <a:off x="6757988" y="2501900"/>
            <a:ext cx="447675" cy="73025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05" name="Line 33"/>
          <p:cNvSpPr>
            <a:spLocks noChangeShapeType="1"/>
          </p:cNvSpPr>
          <p:nvPr/>
        </p:nvSpPr>
        <p:spPr bwMode="auto">
          <a:xfrm>
            <a:off x="6923088" y="3595688"/>
            <a:ext cx="823912" cy="257175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06" name="Line 34"/>
          <p:cNvSpPr>
            <a:spLocks noChangeShapeType="1"/>
          </p:cNvSpPr>
          <p:nvPr/>
        </p:nvSpPr>
        <p:spPr bwMode="auto">
          <a:xfrm flipV="1">
            <a:off x="7327900" y="4302125"/>
            <a:ext cx="539750" cy="446088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07" name="Line 35"/>
          <p:cNvSpPr>
            <a:spLocks noChangeShapeType="1"/>
          </p:cNvSpPr>
          <p:nvPr/>
        </p:nvSpPr>
        <p:spPr bwMode="auto">
          <a:xfrm flipH="1" flipV="1">
            <a:off x="8196263" y="4314825"/>
            <a:ext cx="122237" cy="612775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08" name="Line 36"/>
          <p:cNvSpPr>
            <a:spLocks noChangeShapeType="1"/>
          </p:cNvSpPr>
          <p:nvPr/>
        </p:nvSpPr>
        <p:spPr bwMode="auto">
          <a:xfrm flipV="1">
            <a:off x="5843588" y="5918200"/>
            <a:ext cx="1766887" cy="73025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09" name="Line 37"/>
          <p:cNvSpPr>
            <a:spLocks noChangeShapeType="1"/>
          </p:cNvSpPr>
          <p:nvPr/>
        </p:nvSpPr>
        <p:spPr bwMode="auto">
          <a:xfrm flipV="1">
            <a:off x="5080000" y="4733925"/>
            <a:ext cx="28575" cy="612775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10" name="Line 38"/>
          <p:cNvSpPr>
            <a:spLocks noChangeShapeType="1"/>
          </p:cNvSpPr>
          <p:nvPr/>
        </p:nvSpPr>
        <p:spPr bwMode="auto">
          <a:xfrm flipH="1" flipV="1">
            <a:off x="3940175" y="4346575"/>
            <a:ext cx="928688" cy="1150938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11" name="Line 39"/>
          <p:cNvSpPr>
            <a:spLocks noChangeShapeType="1"/>
          </p:cNvSpPr>
          <p:nvPr/>
        </p:nvSpPr>
        <p:spPr bwMode="auto">
          <a:xfrm flipV="1">
            <a:off x="5467350" y="3824288"/>
            <a:ext cx="688975" cy="26670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12" name="Line 40"/>
          <p:cNvSpPr>
            <a:spLocks noChangeShapeType="1"/>
          </p:cNvSpPr>
          <p:nvPr/>
        </p:nvSpPr>
        <p:spPr bwMode="auto">
          <a:xfrm flipV="1">
            <a:off x="5197475" y="2935288"/>
            <a:ext cx="315913" cy="868362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13" name="Line 41"/>
          <p:cNvSpPr>
            <a:spLocks noChangeShapeType="1"/>
          </p:cNvSpPr>
          <p:nvPr/>
        </p:nvSpPr>
        <p:spPr bwMode="auto">
          <a:xfrm flipV="1">
            <a:off x="4232275" y="2882900"/>
            <a:ext cx="993775" cy="733425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14" name="Line 42"/>
          <p:cNvSpPr>
            <a:spLocks noChangeShapeType="1"/>
          </p:cNvSpPr>
          <p:nvPr/>
        </p:nvSpPr>
        <p:spPr bwMode="auto">
          <a:xfrm flipH="1" flipV="1">
            <a:off x="5851525" y="2968625"/>
            <a:ext cx="361950" cy="39370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15" name="Line 43"/>
          <p:cNvSpPr>
            <a:spLocks noChangeShapeType="1"/>
          </p:cNvSpPr>
          <p:nvPr/>
        </p:nvSpPr>
        <p:spPr bwMode="auto">
          <a:xfrm flipH="1" flipV="1">
            <a:off x="6750050" y="3917950"/>
            <a:ext cx="123825" cy="630238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8716" name="Picture 4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5962650"/>
            <a:ext cx="1295400" cy="438150"/>
          </a:xfrm>
          <a:prstGeom prst="rect">
            <a:avLst/>
          </a:prstGeom>
          <a:noFill/>
        </p:spPr>
      </p:pic>
      <p:sp>
        <p:nvSpPr>
          <p:cNvPr id="28717" name="Text Box 45"/>
          <p:cNvSpPr txBox="1">
            <a:spLocks noChangeArrowheads="1"/>
          </p:cNvSpPr>
          <p:nvPr/>
        </p:nvSpPr>
        <p:spPr bwMode="auto">
          <a:xfrm>
            <a:off x="165100" y="5805488"/>
            <a:ext cx="10731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1000">
                <a:latin typeface="Times New Roman" pitchFamily="18" charset="0"/>
              </a:rPr>
              <a:t>Slide Courtesy of</a:t>
            </a:r>
          </a:p>
        </p:txBody>
      </p:sp>
      <p:sp>
        <p:nvSpPr>
          <p:cNvPr id="28718" name="Line 46"/>
          <p:cNvSpPr>
            <a:spLocks noChangeShapeType="1"/>
          </p:cNvSpPr>
          <p:nvPr/>
        </p:nvSpPr>
        <p:spPr bwMode="auto">
          <a:xfrm>
            <a:off x="3244850" y="2152650"/>
            <a:ext cx="533400" cy="7620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19" name="Line 47"/>
          <p:cNvSpPr>
            <a:spLocks noChangeShapeType="1"/>
          </p:cNvSpPr>
          <p:nvPr/>
        </p:nvSpPr>
        <p:spPr bwMode="auto">
          <a:xfrm flipH="1" flipV="1">
            <a:off x="1587500" y="3551238"/>
            <a:ext cx="312738" cy="83820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8720" name="Object 48"/>
          <p:cNvGraphicFramePr>
            <a:graphicFrameLocks noChangeAspect="1"/>
          </p:cNvGraphicFramePr>
          <p:nvPr/>
        </p:nvGraphicFramePr>
        <p:xfrm>
          <a:off x="8001000" y="4972050"/>
          <a:ext cx="939800" cy="1162050"/>
        </p:xfrm>
        <a:graphic>
          <a:graphicData uri="http://schemas.openxmlformats.org/presentationml/2006/ole">
            <p:oleObj spid="_x0000_s2052" name="Photo Editor Photo" r:id="rId6" imgW="769687" imgH="952583" progId="">
              <p:embed/>
            </p:oleObj>
          </a:graphicData>
        </a:graphic>
      </p:graphicFrame>
      <p:sp>
        <p:nvSpPr>
          <p:cNvPr id="28721" name="Rectangle 49"/>
          <p:cNvSpPr>
            <a:spLocks noGrp="1" noChangeArrowheads="1"/>
          </p:cNvSpPr>
          <p:nvPr>
            <p:ph type="title"/>
          </p:nvPr>
        </p:nvSpPr>
        <p:spPr>
          <a:xfrm>
            <a:off x="1219200" y="381000"/>
            <a:ext cx="7772400" cy="762000"/>
          </a:xfrm>
          <a:noFill/>
          <a:ln/>
        </p:spPr>
        <p:txBody>
          <a:bodyPr tIns="182880" rIns="182880" anchor="b" anchorCtr="0">
            <a:normAutofit fontScale="90000"/>
          </a:bodyPr>
          <a:lstStyle/>
          <a:p>
            <a:r>
              <a:rPr lang="en-US"/>
              <a:t>ZigBee Mesh Networking </a:t>
            </a:r>
          </a:p>
        </p:txBody>
      </p:sp>
      <p:sp>
        <p:nvSpPr>
          <p:cNvPr id="28722" name="Rectangle 50"/>
          <p:cNvSpPr>
            <a:spLocks noChangeArrowheads="1"/>
          </p:cNvSpPr>
          <p:nvPr/>
        </p:nvSpPr>
        <p:spPr bwMode="auto">
          <a:xfrm>
            <a:off x="3200400" y="6400800"/>
            <a:ext cx="35623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hangingPunct="1"/>
            <a:r>
              <a:rPr lang="en-US" sz="800">
                <a:solidFill>
                  <a:srgbClr val="000000"/>
                </a:solidFill>
              </a:rPr>
              <a:t>Source: http://www.zigbee.org/en/resources/#SlidePresentations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"/>
          <p:cNvGraphicFramePr>
            <a:graphicFrameLocks noChangeAspect="1"/>
          </p:cNvGraphicFramePr>
          <p:nvPr/>
        </p:nvGraphicFramePr>
        <p:xfrm>
          <a:off x="1981200" y="1466850"/>
          <a:ext cx="1752600" cy="1314450"/>
        </p:xfrm>
        <a:graphic>
          <a:graphicData uri="http://schemas.openxmlformats.org/presentationml/2006/ole">
            <p:oleObj spid="_x0000_s3074" name="Photo Editor Photo" r:id="rId3" imgW="4877223" imgH="3657917" progId="">
              <p:embed/>
            </p:oleObj>
          </a:graphicData>
        </a:graphic>
      </p:graphicFrame>
      <p:graphicFrame>
        <p:nvGraphicFramePr>
          <p:cNvPr id="29699" name="Object 3"/>
          <p:cNvGraphicFramePr>
            <a:graphicFrameLocks noChangeAspect="1"/>
          </p:cNvGraphicFramePr>
          <p:nvPr/>
        </p:nvGraphicFramePr>
        <p:xfrm>
          <a:off x="228600" y="1771650"/>
          <a:ext cx="2057400" cy="1782763"/>
        </p:xfrm>
        <a:graphic>
          <a:graphicData uri="http://schemas.openxmlformats.org/presentationml/2006/ole">
            <p:oleObj spid="_x0000_s3075" name="Photo Editor Photo" r:id="rId4" imgW="1607619" imgH="1394581" progId="">
              <p:embed/>
            </p:oleObj>
          </a:graphicData>
        </a:graphic>
      </p:graphicFrame>
      <p:sp>
        <p:nvSpPr>
          <p:cNvPr id="29700" name="Oval 4"/>
          <p:cNvSpPr>
            <a:spLocks noChangeArrowheads="1"/>
          </p:cNvSpPr>
          <p:nvPr/>
        </p:nvSpPr>
        <p:spPr bwMode="auto">
          <a:xfrm>
            <a:off x="2413000" y="2927350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Oval 5"/>
          <p:cNvSpPr>
            <a:spLocks noChangeArrowheads="1"/>
          </p:cNvSpPr>
          <p:nvPr/>
        </p:nvSpPr>
        <p:spPr bwMode="auto">
          <a:xfrm>
            <a:off x="1770063" y="4413250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702" name="Oval 6"/>
          <p:cNvSpPr>
            <a:spLocks noChangeArrowheads="1"/>
          </p:cNvSpPr>
          <p:nvPr/>
        </p:nvSpPr>
        <p:spPr bwMode="auto">
          <a:xfrm>
            <a:off x="3463925" y="3603625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703" name="Oval 7"/>
          <p:cNvSpPr>
            <a:spLocks noChangeArrowheads="1"/>
          </p:cNvSpPr>
          <p:nvPr/>
        </p:nvSpPr>
        <p:spPr bwMode="auto">
          <a:xfrm>
            <a:off x="3119438" y="5132388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704" name="Oval 8"/>
          <p:cNvSpPr>
            <a:spLocks noChangeArrowheads="1"/>
          </p:cNvSpPr>
          <p:nvPr/>
        </p:nvSpPr>
        <p:spPr bwMode="auto">
          <a:xfrm>
            <a:off x="3852863" y="2001838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Oval 9"/>
          <p:cNvSpPr>
            <a:spLocks noChangeArrowheads="1"/>
          </p:cNvSpPr>
          <p:nvPr/>
        </p:nvSpPr>
        <p:spPr bwMode="auto">
          <a:xfrm>
            <a:off x="4784725" y="3994150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706" name="Oval 10"/>
          <p:cNvSpPr>
            <a:spLocks noChangeArrowheads="1"/>
          </p:cNvSpPr>
          <p:nvPr/>
        </p:nvSpPr>
        <p:spPr bwMode="auto">
          <a:xfrm>
            <a:off x="4843463" y="5522913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707" name="Oval 11"/>
          <p:cNvSpPr>
            <a:spLocks noChangeArrowheads="1"/>
          </p:cNvSpPr>
          <p:nvPr/>
        </p:nvSpPr>
        <p:spPr bwMode="auto">
          <a:xfrm>
            <a:off x="5353050" y="2271713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708" name="Oval 12"/>
          <p:cNvSpPr>
            <a:spLocks noChangeArrowheads="1"/>
          </p:cNvSpPr>
          <p:nvPr/>
        </p:nvSpPr>
        <p:spPr bwMode="auto">
          <a:xfrm>
            <a:off x="7061200" y="1776413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709" name="Oval 13"/>
          <p:cNvSpPr>
            <a:spLocks noChangeArrowheads="1"/>
          </p:cNvSpPr>
          <p:nvPr/>
        </p:nvSpPr>
        <p:spPr bwMode="auto">
          <a:xfrm>
            <a:off x="6254750" y="3303588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710" name="Oval 14"/>
          <p:cNvSpPr>
            <a:spLocks noChangeArrowheads="1"/>
          </p:cNvSpPr>
          <p:nvPr/>
        </p:nvSpPr>
        <p:spPr bwMode="auto">
          <a:xfrm>
            <a:off x="6613525" y="4789488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711" name="Oval 15"/>
          <p:cNvSpPr>
            <a:spLocks noChangeArrowheads="1"/>
          </p:cNvSpPr>
          <p:nvPr/>
        </p:nvSpPr>
        <p:spPr bwMode="auto">
          <a:xfrm>
            <a:off x="7826375" y="3619500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Line 16"/>
          <p:cNvSpPr>
            <a:spLocks noChangeShapeType="1"/>
          </p:cNvSpPr>
          <p:nvPr/>
        </p:nvSpPr>
        <p:spPr bwMode="auto">
          <a:xfrm>
            <a:off x="2114550" y="2506663"/>
            <a:ext cx="314325" cy="360362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13" name="Line 17"/>
          <p:cNvSpPr>
            <a:spLocks noChangeShapeType="1"/>
          </p:cNvSpPr>
          <p:nvPr/>
        </p:nvSpPr>
        <p:spPr bwMode="auto">
          <a:xfrm>
            <a:off x="3016250" y="3438525"/>
            <a:ext cx="403225" cy="284163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14" name="Line 18"/>
          <p:cNvSpPr>
            <a:spLocks noChangeShapeType="1"/>
          </p:cNvSpPr>
          <p:nvPr/>
        </p:nvSpPr>
        <p:spPr bwMode="auto">
          <a:xfrm>
            <a:off x="4157663" y="4068763"/>
            <a:ext cx="479425" cy="1508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15" name="Line 19"/>
          <p:cNvSpPr>
            <a:spLocks noChangeShapeType="1"/>
          </p:cNvSpPr>
          <p:nvPr/>
        </p:nvSpPr>
        <p:spPr bwMode="auto">
          <a:xfrm>
            <a:off x="5535613" y="4473575"/>
            <a:ext cx="914400" cy="4508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16" name="Line 20"/>
          <p:cNvSpPr>
            <a:spLocks noChangeShapeType="1"/>
          </p:cNvSpPr>
          <p:nvPr/>
        </p:nvSpPr>
        <p:spPr bwMode="auto">
          <a:xfrm>
            <a:off x="7288213" y="5299075"/>
            <a:ext cx="508000" cy="269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17" name="Oval 21"/>
          <p:cNvSpPr>
            <a:spLocks noChangeArrowheads="1"/>
          </p:cNvSpPr>
          <p:nvPr/>
        </p:nvSpPr>
        <p:spPr bwMode="auto">
          <a:xfrm>
            <a:off x="3629025" y="3749675"/>
            <a:ext cx="268288" cy="2682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718" name="Oval 22"/>
          <p:cNvSpPr>
            <a:spLocks noChangeArrowheads="1"/>
          </p:cNvSpPr>
          <p:nvPr/>
        </p:nvSpPr>
        <p:spPr bwMode="auto">
          <a:xfrm>
            <a:off x="4948238" y="4156075"/>
            <a:ext cx="268287" cy="2682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719" name="Oval 23"/>
          <p:cNvSpPr>
            <a:spLocks noChangeArrowheads="1"/>
          </p:cNvSpPr>
          <p:nvPr/>
        </p:nvSpPr>
        <p:spPr bwMode="auto">
          <a:xfrm>
            <a:off x="6777038" y="4948238"/>
            <a:ext cx="268287" cy="26828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720" name="Line 24"/>
          <p:cNvSpPr>
            <a:spLocks noChangeShapeType="1"/>
          </p:cNvSpPr>
          <p:nvPr/>
        </p:nvSpPr>
        <p:spPr bwMode="auto">
          <a:xfrm flipH="1">
            <a:off x="2193925" y="3606800"/>
            <a:ext cx="314325" cy="676275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21" name="Line 25"/>
          <p:cNvSpPr>
            <a:spLocks noChangeShapeType="1"/>
          </p:cNvSpPr>
          <p:nvPr/>
        </p:nvSpPr>
        <p:spPr bwMode="auto">
          <a:xfrm flipV="1">
            <a:off x="2482850" y="4148138"/>
            <a:ext cx="884238" cy="417512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22" name="Line 26"/>
          <p:cNvSpPr>
            <a:spLocks noChangeShapeType="1"/>
          </p:cNvSpPr>
          <p:nvPr/>
        </p:nvSpPr>
        <p:spPr bwMode="auto">
          <a:xfrm flipV="1">
            <a:off x="3489325" y="4316413"/>
            <a:ext cx="180975" cy="73025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23" name="Line 27"/>
          <p:cNvSpPr>
            <a:spLocks noChangeShapeType="1"/>
          </p:cNvSpPr>
          <p:nvPr/>
        </p:nvSpPr>
        <p:spPr bwMode="auto">
          <a:xfrm>
            <a:off x="2336800" y="4987925"/>
            <a:ext cx="644525" cy="363538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>
            <a:off x="3789363" y="5602288"/>
            <a:ext cx="942975" cy="10795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25" name="Line 29"/>
          <p:cNvSpPr>
            <a:spLocks noChangeShapeType="1"/>
          </p:cNvSpPr>
          <p:nvPr/>
        </p:nvSpPr>
        <p:spPr bwMode="auto">
          <a:xfrm flipV="1">
            <a:off x="5602288" y="5305425"/>
            <a:ext cx="989012" cy="38735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26" name="Line 30"/>
          <p:cNvSpPr>
            <a:spLocks noChangeShapeType="1"/>
          </p:cNvSpPr>
          <p:nvPr/>
        </p:nvSpPr>
        <p:spPr bwMode="auto">
          <a:xfrm flipV="1">
            <a:off x="3054350" y="2441575"/>
            <a:ext cx="735013" cy="492125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27" name="Line 31"/>
          <p:cNvSpPr>
            <a:spLocks noChangeShapeType="1"/>
          </p:cNvSpPr>
          <p:nvPr/>
        </p:nvSpPr>
        <p:spPr bwMode="auto">
          <a:xfrm flipV="1">
            <a:off x="3865563" y="2681288"/>
            <a:ext cx="207962" cy="7921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28" name="Line 32"/>
          <p:cNvSpPr>
            <a:spLocks noChangeShapeType="1"/>
          </p:cNvSpPr>
          <p:nvPr/>
        </p:nvSpPr>
        <p:spPr bwMode="auto">
          <a:xfrm>
            <a:off x="4524375" y="2246313"/>
            <a:ext cx="717550" cy="12065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29" name="Line 33"/>
          <p:cNvSpPr>
            <a:spLocks noChangeShapeType="1"/>
          </p:cNvSpPr>
          <p:nvPr/>
        </p:nvSpPr>
        <p:spPr bwMode="auto">
          <a:xfrm flipV="1">
            <a:off x="6081713" y="2246313"/>
            <a:ext cx="854075" cy="147637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30" name="Line 34"/>
          <p:cNvSpPr>
            <a:spLocks noChangeShapeType="1"/>
          </p:cNvSpPr>
          <p:nvPr/>
        </p:nvSpPr>
        <p:spPr bwMode="auto">
          <a:xfrm flipH="1" flipV="1">
            <a:off x="7539038" y="2457450"/>
            <a:ext cx="388937" cy="987425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31" name="Line 35"/>
          <p:cNvSpPr>
            <a:spLocks noChangeShapeType="1"/>
          </p:cNvSpPr>
          <p:nvPr/>
        </p:nvSpPr>
        <p:spPr bwMode="auto">
          <a:xfrm flipV="1">
            <a:off x="6757988" y="2501900"/>
            <a:ext cx="447675" cy="73025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>
            <a:off x="6923088" y="3595688"/>
            <a:ext cx="823912" cy="257175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 flipV="1">
            <a:off x="7327900" y="4302125"/>
            <a:ext cx="539750" cy="446088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34" name="Line 38"/>
          <p:cNvSpPr>
            <a:spLocks noChangeShapeType="1"/>
          </p:cNvSpPr>
          <p:nvPr/>
        </p:nvSpPr>
        <p:spPr bwMode="auto">
          <a:xfrm flipH="1" flipV="1">
            <a:off x="8196263" y="4314825"/>
            <a:ext cx="122237" cy="612775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 flipV="1">
            <a:off x="5843588" y="5918200"/>
            <a:ext cx="1766887" cy="73025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 flipV="1">
            <a:off x="5080000" y="4733925"/>
            <a:ext cx="28575" cy="612775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 flipH="1" flipV="1">
            <a:off x="3940175" y="4346575"/>
            <a:ext cx="928688" cy="1150938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38" name="Line 42"/>
          <p:cNvSpPr>
            <a:spLocks noChangeShapeType="1"/>
          </p:cNvSpPr>
          <p:nvPr/>
        </p:nvSpPr>
        <p:spPr bwMode="auto">
          <a:xfrm flipV="1">
            <a:off x="5467350" y="3824288"/>
            <a:ext cx="688975" cy="26670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39" name="Line 43"/>
          <p:cNvSpPr>
            <a:spLocks noChangeShapeType="1"/>
          </p:cNvSpPr>
          <p:nvPr/>
        </p:nvSpPr>
        <p:spPr bwMode="auto">
          <a:xfrm flipV="1">
            <a:off x="5197475" y="2935288"/>
            <a:ext cx="315913" cy="868362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40" name="Line 44"/>
          <p:cNvSpPr>
            <a:spLocks noChangeShapeType="1"/>
          </p:cNvSpPr>
          <p:nvPr/>
        </p:nvSpPr>
        <p:spPr bwMode="auto">
          <a:xfrm flipV="1">
            <a:off x="4232275" y="2882900"/>
            <a:ext cx="993775" cy="733425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41" name="Line 45"/>
          <p:cNvSpPr>
            <a:spLocks noChangeShapeType="1"/>
          </p:cNvSpPr>
          <p:nvPr/>
        </p:nvSpPr>
        <p:spPr bwMode="auto">
          <a:xfrm flipH="1" flipV="1">
            <a:off x="5851525" y="2968625"/>
            <a:ext cx="361950" cy="39370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42" name="Line 46"/>
          <p:cNvSpPr>
            <a:spLocks noChangeShapeType="1"/>
          </p:cNvSpPr>
          <p:nvPr/>
        </p:nvSpPr>
        <p:spPr bwMode="auto">
          <a:xfrm flipH="1" flipV="1">
            <a:off x="6750050" y="3917950"/>
            <a:ext cx="123825" cy="630238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9743" name="Picture 4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5962650"/>
            <a:ext cx="1295400" cy="438150"/>
          </a:xfrm>
          <a:prstGeom prst="rect">
            <a:avLst/>
          </a:prstGeom>
          <a:noFill/>
        </p:spPr>
      </p:pic>
      <p:sp>
        <p:nvSpPr>
          <p:cNvPr id="29744" name="Text Box 48"/>
          <p:cNvSpPr txBox="1">
            <a:spLocks noChangeArrowheads="1"/>
          </p:cNvSpPr>
          <p:nvPr/>
        </p:nvSpPr>
        <p:spPr bwMode="auto">
          <a:xfrm>
            <a:off x="165100" y="5805488"/>
            <a:ext cx="10731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1000">
                <a:latin typeface="Times New Roman" pitchFamily="18" charset="0"/>
              </a:rPr>
              <a:t>Slide Courtesy of</a:t>
            </a:r>
          </a:p>
        </p:txBody>
      </p:sp>
      <p:sp>
        <p:nvSpPr>
          <p:cNvPr id="29745" name="Line 49"/>
          <p:cNvSpPr>
            <a:spLocks noChangeShapeType="1"/>
          </p:cNvSpPr>
          <p:nvPr/>
        </p:nvSpPr>
        <p:spPr bwMode="auto">
          <a:xfrm>
            <a:off x="3244850" y="2152650"/>
            <a:ext cx="5334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46" name="Line 50"/>
          <p:cNvSpPr>
            <a:spLocks noChangeShapeType="1"/>
          </p:cNvSpPr>
          <p:nvPr/>
        </p:nvSpPr>
        <p:spPr bwMode="auto">
          <a:xfrm flipH="1" flipV="1">
            <a:off x="1587500" y="3551238"/>
            <a:ext cx="312738" cy="83820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47" name="Oval 51"/>
          <p:cNvSpPr>
            <a:spLocks noChangeArrowheads="1"/>
          </p:cNvSpPr>
          <p:nvPr/>
        </p:nvSpPr>
        <p:spPr bwMode="auto">
          <a:xfrm>
            <a:off x="4002088" y="2159000"/>
            <a:ext cx="268287" cy="2682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748" name="Oval 52"/>
          <p:cNvSpPr>
            <a:spLocks noChangeArrowheads="1"/>
          </p:cNvSpPr>
          <p:nvPr/>
        </p:nvSpPr>
        <p:spPr bwMode="auto">
          <a:xfrm rot="20100000">
            <a:off x="2963863" y="1939925"/>
            <a:ext cx="2286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9749" name="Object 53"/>
          <p:cNvGraphicFramePr>
            <a:graphicFrameLocks noChangeAspect="1"/>
          </p:cNvGraphicFramePr>
          <p:nvPr/>
        </p:nvGraphicFramePr>
        <p:xfrm>
          <a:off x="8001000" y="4972050"/>
          <a:ext cx="939800" cy="1162050"/>
        </p:xfrm>
        <a:graphic>
          <a:graphicData uri="http://schemas.openxmlformats.org/presentationml/2006/ole">
            <p:oleObj spid="_x0000_s3076" name="Photo Editor Photo" r:id="rId6" imgW="769687" imgH="952583" progId="">
              <p:embed/>
            </p:oleObj>
          </a:graphicData>
        </a:graphic>
      </p:graphicFrame>
      <p:sp>
        <p:nvSpPr>
          <p:cNvPr id="29750" name="Rectangle 54"/>
          <p:cNvSpPr>
            <a:spLocks noGrp="1" noChangeArrowheads="1"/>
          </p:cNvSpPr>
          <p:nvPr>
            <p:ph type="title"/>
          </p:nvPr>
        </p:nvSpPr>
        <p:spPr>
          <a:xfrm>
            <a:off x="1219200" y="381000"/>
            <a:ext cx="7772400" cy="762000"/>
          </a:xfrm>
          <a:noFill/>
          <a:ln/>
        </p:spPr>
        <p:txBody>
          <a:bodyPr tIns="182880" rIns="182880" anchor="b" anchorCtr="0">
            <a:normAutofit fontScale="90000"/>
          </a:bodyPr>
          <a:lstStyle/>
          <a:p>
            <a:r>
              <a:rPr lang="en-US"/>
              <a:t>ZigBee Mesh Networking </a:t>
            </a:r>
          </a:p>
        </p:txBody>
      </p:sp>
      <p:sp>
        <p:nvSpPr>
          <p:cNvPr id="29751" name="Rectangle 55"/>
          <p:cNvSpPr>
            <a:spLocks noChangeArrowheads="1"/>
          </p:cNvSpPr>
          <p:nvPr/>
        </p:nvSpPr>
        <p:spPr bwMode="auto">
          <a:xfrm>
            <a:off x="3200400" y="6400800"/>
            <a:ext cx="35623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hangingPunct="1"/>
            <a:r>
              <a:rPr lang="en-US" sz="800">
                <a:solidFill>
                  <a:srgbClr val="000000"/>
                </a:solidFill>
              </a:rPr>
              <a:t>Source: http://www.zigbee.org/en/resources/#SlidePresentations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ZigBee?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Technological Standard Created for Control and Sensor Networks </a:t>
            </a:r>
          </a:p>
          <a:p>
            <a:r>
              <a:rPr lang="en-US"/>
              <a:t>Based on the IEEE 802.15.4 Standard </a:t>
            </a:r>
          </a:p>
          <a:p>
            <a:r>
              <a:rPr lang="en-US"/>
              <a:t>Created by the ZigBee Alliance</a:t>
            </a:r>
          </a:p>
          <a:p>
            <a:pPr>
              <a:buFont typeface="Wingdings" pitchFamily="2" charset="2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1981200" y="1466850"/>
          <a:ext cx="1752600" cy="1314450"/>
        </p:xfrm>
        <a:graphic>
          <a:graphicData uri="http://schemas.openxmlformats.org/presentationml/2006/ole">
            <p:oleObj spid="_x0000_s4098" name="Photo Editor Photo" r:id="rId3" imgW="4877223" imgH="3657917" progId="">
              <p:embed/>
            </p:oleObj>
          </a:graphicData>
        </a:graphic>
      </p:graphicFrame>
      <p:graphicFrame>
        <p:nvGraphicFramePr>
          <p:cNvPr id="30723" name="Object 3"/>
          <p:cNvGraphicFramePr>
            <a:graphicFrameLocks noChangeAspect="1"/>
          </p:cNvGraphicFramePr>
          <p:nvPr/>
        </p:nvGraphicFramePr>
        <p:xfrm>
          <a:off x="228600" y="1771650"/>
          <a:ext cx="2057400" cy="1782763"/>
        </p:xfrm>
        <a:graphic>
          <a:graphicData uri="http://schemas.openxmlformats.org/presentationml/2006/ole">
            <p:oleObj spid="_x0000_s4099" name="Photo Editor Photo" r:id="rId4" imgW="1607619" imgH="1394581" progId="">
              <p:embed/>
            </p:oleObj>
          </a:graphicData>
        </a:graphic>
      </p:graphicFrame>
      <p:sp>
        <p:nvSpPr>
          <p:cNvPr id="30724" name="Oval 4"/>
          <p:cNvSpPr>
            <a:spLocks noChangeArrowheads="1"/>
          </p:cNvSpPr>
          <p:nvPr/>
        </p:nvSpPr>
        <p:spPr bwMode="auto">
          <a:xfrm>
            <a:off x="2413000" y="2927350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Oval 5"/>
          <p:cNvSpPr>
            <a:spLocks noChangeArrowheads="1"/>
          </p:cNvSpPr>
          <p:nvPr/>
        </p:nvSpPr>
        <p:spPr bwMode="auto">
          <a:xfrm>
            <a:off x="1770063" y="4413250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3463925" y="3603625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Oval 7"/>
          <p:cNvSpPr>
            <a:spLocks noChangeArrowheads="1"/>
          </p:cNvSpPr>
          <p:nvPr/>
        </p:nvSpPr>
        <p:spPr bwMode="auto">
          <a:xfrm>
            <a:off x="3119438" y="5132388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Oval 8"/>
          <p:cNvSpPr>
            <a:spLocks noChangeArrowheads="1"/>
          </p:cNvSpPr>
          <p:nvPr/>
        </p:nvSpPr>
        <p:spPr bwMode="auto">
          <a:xfrm>
            <a:off x="3852863" y="2001838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Oval 9"/>
          <p:cNvSpPr>
            <a:spLocks noChangeArrowheads="1"/>
          </p:cNvSpPr>
          <p:nvPr/>
        </p:nvSpPr>
        <p:spPr bwMode="auto">
          <a:xfrm>
            <a:off x="4784725" y="3994150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4843463" y="5522913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31" name="Oval 11"/>
          <p:cNvSpPr>
            <a:spLocks noChangeArrowheads="1"/>
          </p:cNvSpPr>
          <p:nvPr/>
        </p:nvSpPr>
        <p:spPr bwMode="auto">
          <a:xfrm>
            <a:off x="5353050" y="2271713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Oval 12"/>
          <p:cNvSpPr>
            <a:spLocks noChangeArrowheads="1"/>
          </p:cNvSpPr>
          <p:nvPr/>
        </p:nvSpPr>
        <p:spPr bwMode="auto">
          <a:xfrm>
            <a:off x="7061200" y="1776413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33" name="Oval 13"/>
          <p:cNvSpPr>
            <a:spLocks noChangeArrowheads="1"/>
          </p:cNvSpPr>
          <p:nvPr/>
        </p:nvSpPr>
        <p:spPr bwMode="auto">
          <a:xfrm>
            <a:off x="6254750" y="3303588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34" name="Oval 14"/>
          <p:cNvSpPr>
            <a:spLocks noChangeArrowheads="1"/>
          </p:cNvSpPr>
          <p:nvPr/>
        </p:nvSpPr>
        <p:spPr bwMode="auto">
          <a:xfrm>
            <a:off x="6613525" y="4789488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35" name="Oval 15"/>
          <p:cNvSpPr>
            <a:spLocks noChangeArrowheads="1"/>
          </p:cNvSpPr>
          <p:nvPr/>
        </p:nvSpPr>
        <p:spPr bwMode="auto">
          <a:xfrm>
            <a:off x="7826375" y="3619500"/>
            <a:ext cx="584200" cy="5842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>
            <a:off x="2114550" y="2506663"/>
            <a:ext cx="314325" cy="360362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>
            <a:off x="3016250" y="3438525"/>
            <a:ext cx="403225" cy="284163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38" name="Oval 18"/>
          <p:cNvSpPr>
            <a:spLocks noChangeArrowheads="1"/>
          </p:cNvSpPr>
          <p:nvPr/>
        </p:nvSpPr>
        <p:spPr bwMode="auto">
          <a:xfrm>
            <a:off x="3629025" y="3749675"/>
            <a:ext cx="268288" cy="2682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39" name="Oval 19"/>
          <p:cNvSpPr>
            <a:spLocks noChangeArrowheads="1"/>
          </p:cNvSpPr>
          <p:nvPr/>
        </p:nvSpPr>
        <p:spPr bwMode="auto">
          <a:xfrm>
            <a:off x="4948238" y="4156075"/>
            <a:ext cx="268287" cy="2682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40" name="Oval 20"/>
          <p:cNvSpPr>
            <a:spLocks noChangeArrowheads="1"/>
          </p:cNvSpPr>
          <p:nvPr/>
        </p:nvSpPr>
        <p:spPr bwMode="auto">
          <a:xfrm>
            <a:off x="4784725" y="3995738"/>
            <a:ext cx="584200" cy="584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41" name="Oval 21"/>
          <p:cNvSpPr>
            <a:spLocks noChangeArrowheads="1"/>
          </p:cNvSpPr>
          <p:nvPr/>
        </p:nvSpPr>
        <p:spPr bwMode="auto">
          <a:xfrm>
            <a:off x="4833938" y="5514975"/>
            <a:ext cx="584200" cy="584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42" name="Line 22"/>
          <p:cNvSpPr>
            <a:spLocks noChangeShapeType="1"/>
          </p:cNvSpPr>
          <p:nvPr/>
        </p:nvSpPr>
        <p:spPr bwMode="auto">
          <a:xfrm flipH="1">
            <a:off x="2193925" y="3606800"/>
            <a:ext cx="314325" cy="676275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43" name="Line 23"/>
          <p:cNvSpPr>
            <a:spLocks noChangeShapeType="1"/>
          </p:cNvSpPr>
          <p:nvPr/>
        </p:nvSpPr>
        <p:spPr bwMode="auto">
          <a:xfrm flipV="1">
            <a:off x="2482850" y="4148138"/>
            <a:ext cx="884238" cy="417512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44" name="Line 24"/>
          <p:cNvSpPr>
            <a:spLocks noChangeShapeType="1"/>
          </p:cNvSpPr>
          <p:nvPr/>
        </p:nvSpPr>
        <p:spPr bwMode="auto">
          <a:xfrm flipV="1">
            <a:off x="3489325" y="4316413"/>
            <a:ext cx="180975" cy="73025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45" name="Line 25"/>
          <p:cNvSpPr>
            <a:spLocks noChangeShapeType="1"/>
          </p:cNvSpPr>
          <p:nvPr/>
        </p:nvSpPr>
        <p:spPr bwMode="auto">
          <a:xfrm>
            <a:off x="2336800" y="4987925"/>
            <a:ext cx="644525" cy="363538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46" name="Line 26"/>
          <p:cNvSpPr>
            <a:spLocks noChangeShapeType="1"/>
          </p:cNvSpPr>
          <p:nvPr/>
        </p:nvSpPr>
        <p:spPr bwMode="auto">
          <a:xfrm flipV="1">
            <a:off x="3054350" y="2441575"/>
            <a:ext cx="735013" cy="492125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47" name="Line 27"/>
          <p:cNvSpPr>
            <a:spLocks noChangeShapeType="1"/>
          </p:cNvSpPr>
          <p:nvPr/>
        </p:nvSpPr>
        <p:spPr bwMode="auto">
          <a:xfrm flipV="1">
            <a:off x="3865563" y="2681288"/>
            <a:ext cx="207962" cy="792162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4524375" y="2246313"/>
            <a:ext cx="717550" cy="12065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49" name="Line 29"/>
          <p:cNvSpPr>
            <a:spLocks noChangeShapeType="1"/>
          </p:cNvSpPr>
          <p:nvPr/>
        </p:nvSpPr>
        <p:spPr bwMode="auto">
          <a:xfrm flipV="1">
            <a:off x="6081713" y="2246313"/>
            <a:ext cx="854075" cy="147637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50" name="Line 30"/>
          <p:cNvSpPr>
            <a:spLocks noChangeShapeType="1"/>
          </p:cNvSpPr>
          <p:nvPr/>
        </p:nvSpPr>
        <p:spPr bwMode="auto">
          <a:xfrm flipH="1" flipV="1">
            <a:off x="7539038" y="2457450"/>
            <a:ext cx="388937" cy="987425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51" name="Line 31"/>
          <p:cNvSpPr>
            <a:spLocks noChangeShapeType="1"/>
          </p:cNvSpPr>
          <p:nvPr/>
        </p:nvSpPr>
        <p:spPr bwMode="auto">
          <a:xfrm flipV="1">
            <a:off x="6757988" y="2501900"/>
            <a:ext cx="447675" cy="73025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52" name="Line 32"/>
          <p:cNvSpPr>
            <a:spLocks noChangeShapeType="1"/>
          </p:cNvSpPr>
          <p:nvPr/>
        </p:nvSpPr>
        <p:spPr bwMode="auto">
          <a:xfrm>
            <a:off x="6923088" y="3595688"/>
            <a:ext cx="823912" cy="257175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53" name="Line 33"/>
          <p:cNvSpPr>
            <a:spLocks noChangeShapeType="1"/>
          </p:cNvSpPr>
          <p:nvPr/>
        </p:nvSpPr>
        <p:spPr bwMode="auto">
          <a:xfrm flipV="1">
            <a:off x="7327900" y="4302125"/>
            <a:ext cx="539750" cy="446088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54" name="Line 34"/>
          <p:cNvSpPr>
            <a:spLocks noChangeShapeType="1"/>
          </p:cNvSpPr>
          <p:nvPr/>
        </p:nvSpPr>
        <p:spPr bwMode="auto">
          <a:xfrm flipH="1" flipV="1">
            <a:off x="8196263" y="4314825"/>
            <a:ext cx="122237" cy="612775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55" name="Line 35"/>
          <p:cNvSpPr>
            <a:spLocks noChangeShapeType="1"/>
          </p:cNvSpPr>
          <p:nvPr/>
        </p:nvSpPr>
        <p:spPr bwMode="auto">
          <a:xfrm flipV="1">
            <a:off x="4232275" y="2882900"/>
            <a:ext cx="993775" cy="733425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56" name="Line 36"/>
          <p:cNvSpPr>
            <a:spLocks noChangeShapeType="1"/>
          </p:cNvSpPr>
          <p:nvPr/>
        </p:nvSpPr>
        <p:spPr bwMode="auto">
          <a:xfrm flipH="1" flipV="1">
            <a:off x="5851525" y="2968625"/>
            <a:ext cx="361950" cy="39370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57" name="Line 37"/>
          <p:cNvSpPr>
            <a:spLocks noChangeShapeType="1"/>
          </p:cNvSpPr>
          <p:nvPr/>
        </p:nvSpPr>
        <p:spPr bwMode="auto">
          <a:xfrm flipH="1" flipV="1">
            <a:off x="6750050" y="3917950"/>
            <a:ext cx="123825" cy="630238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30758" name="Picture 3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5962650"/>
            <a:ext cx="1295400" cy="438150"/>
          </a:xfrm>
          <a:prstGeom prst="rect">
            <a:avLst/>
          </a:prstGeom>
          <a:noFill/>
        </p:spPr>
      </p:pic>
      <p:sp>
        <p:nvSpPr>
          <p:cNvPr id="30759" name="Text Box 39"/>
          <p:cNvSpPr txBox="1">
            <a:spLocks noChangeArrowheads="1"/>
          </p:cNvSpPr>
          <p:nvPr/>
        </p:nvSpPr>
        <p:spPr bwMode="auto">
          <a:xfrm>
            <a:off x="165100" y="5805488"/>
            <a:ext cx="10731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1000">
                <a:latin typeface="Times New Roman" pitchFamily="18" charset="0"/>
              </a:rPr>
              <a:t>Slide Courtesy of</a:t>
            </a:r>
          </a:p>
        </p:txBody>
      </p:sp>
      <p:sp>
        <p:nvSpPr>
          <p:cNvPr id="30760" name="Line 40"/>
          <p:cNvSpPr>
            <a:spLocks noChangeShapeType="1"/>
          </p:cNvSpPr>
          <p:nvPr/>
        </p:nvSpPr>
        <p:spPr bwMode="auto">
          <a:xfrm>
            <a:off x="3244850" y="2152650"/>
            <a:ext cx="533400" cy="7620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61" name="Line 41"/>
          <p:cNvSpPr>
            <a:spLocks noChangeShapeType="1"/>
          </p:cNvSpPr>
          <p:nvPr/>
        </p:nvSpPr>
        <p:spPr bwMode="auto">
          <a:xfrm flipH="1" flipV="1">
            <a:off x="1587500" y="3551238"/>
            <a:ext cx="312738" cy="83820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62" name="Line 42"/>
          <p:cNvSpPr>
            <a:spLocks noChangeShapeType="1"/>
          </p:cNvSpPr>
          <p:nvPr/>
        </p:nvSpPr>
        <p:spPr bwMode="auto">
          <a:xfrm>
            <a:off x="7288213" y="5299075"/>
            <a:ext cx="508000" cy="269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63" name="Oval 43"/>
          <p:cNvSpPr>
            <a:spLocks noChangeArrowheads="1"/>
          </p:cNvSpPr>
          <p:nvPr/>
        </p:nvSpPr>
        <p:spPr bwMode="auto">
          <a:xfrm>
            <a:off x="6777038" y="4948238"/>
            <a:ext cx="268287" cy="26828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64" name="Line 44"/>
          <p:cNvSpPr>
            <a:spLocks noChangeShapeType="1"/>
          </p:cNvSpPr>
          <p:nvPr/>
        </p:nvSpPr>
        <p:spPr bwMode="auto">
          <a:xfrm flipV="1">
            <a:off x="3865563" y="2681288"/>
            <a:ext cx="207962" cy="7921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65" name="Line 45"/>
          <p:cNvSpPr>
            <a:spLocks noChangeShapeType="1"/>
          </p:cNvSpPr>
          <p:nvPr/>
        </p:nvSpPr>
        <p:spPr bwMode="auto">
          <a:xfrm>
            <a:off x="3244850" y="2152650"/>
            <a:ext cx="5334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66" name="Oval 46"/>
          <p:cNvSpPr>
            <a:spLocks noChangeArrowheads="1"/>
          </p:cNvSpPr>
          <p:nvPr/>
        </p:nvSpPr>
        <p:spPr bwMode="auto">
          <a:xfrm>
            <a:off x="4002088" y="2159000"/>
            <a:ext cx="268287" cy="2682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0767" name="Object 47"/>
          <p:cNvGraphicFramePr>
            <a:graphicFrameLocks noChangeAspect="1"/>
          </p:cNvGraphicFramePr>
          <p:nvPr/>
        </p:nvGraphicFramePr>
        <p:xfrm>
          <a:off x="8001000" y="4972050"/>
          <a:ext cx="939800" cy="1162050"/>
        </p:xfrm>
        <a:graphic>
          <a:graphicData uri="http://schemas.openxmlformats.org/presentationml/2006/ole">
            <p:oleObj spid="_x0000_s4100" name="Photo Editor Photo" r:id="rId6" imgW="769687" imgH="952583" progId="">
              <p:embed/>
            </p:oleObj>
          </a:graphicData>
        </a:graphic>
      </p:graphicFrame>
      <p:sp>
        <p:nvSpPr>
          <p:cNvPr id="30768" name="Rectangle 48"/>
          <p:cNvSpPr>
            <a:spLocks noGrp="1" noChangeArrowheads="1"/>
          </p:cNvSpPr>
          <p:nvPr>
            <p:ph type="title"/>
          </p:nvPr>
        </p:nvSpPr>
        <p:spPr>
          <a:xfrm>
            <a:off x="1219200" y="381000"/>
            <a:ext cx="7772400" cy="762000"/>
          </a:xfrm>
          <a:noFill/>
          <a:ln/>
        </p:spPr>
        <p:txBody>
          <a:bodyPr tIns="182880" rIns="182880" anchor="b" anchorCtr="0">
            <a:normAutofit fontScale="90000"/>
          </a:bodyPr>
          <a:lstStyle/>
          <a:p>
            <a:r>
              <a:rPr lang="en-US"/>
              <a:t>ZigBee Mesh Networking </a:t>
            </a:r>
          </a:p>
        </p:txBody>
      </p:sp>
      <p:sp>
        <p:nvSpPr>
          <p:cNvPr id="30769" name="Rectangle 49"/>
          <p:cNvSpPr>
            <a:spLocks noChangeArrowheads="1"/>
          </p:cNvSpPr>
          <p:nvPr/>
        </p:nvSpPr>
        <p:spPr bwMode="auto">
          <a:xfrm>
            <a:off x="3200400" y="6400800"/>
            <a:ext cx="35623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hangingPunct="1"/>
            <a:r>
              <a:rPr lang="en-US" sz="800">
                <a:solidFill>
                  <a:srgbClr val="000000"/>
                </a:solidFill>
              </a:rPr>
              <a:t>Source: http://www.zigbee.org/en/resources/#SlidePresentations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Mode(What)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dirty="0" smtClean="0"/>
              <a:t>AT mode is synonymous with "Transparent" mode.</a:t>
            </a:r>
          </a:p>
          <a:p>
            <a:pPr lvl="0"/>
            <a:r>
              <a:rPr lang="en-US" dirty="0" smtClean="0"/>
              <a:t>In AT mode, any data sent to the </a:t>
            </a:r>
            <a:r>
              <a:rPr lang="en-US" dirty="0" err="1" smtClean="0"/>
              <a:t>XBee</a:t>
            </a:r>
            <a:r>
              <a:rPr lang="en-US" dirty="0" smtClean="0"/>
              <a:t> module is immediately sent to the remote module identified by the Destination Address in memory.</a:t>
            </a:r>
          </a:p>
          <a:p>
            <a:pPr lvl="0"/>
            <a:r>
              <a:rPr lang="en-US" dirty="0" smtClean="0"/>
              <a:t>If the </a:t>
            </a:r>
            <a:r>
              <a:rPr lang="en-US" dirty="0" err="1" smtClean="0"/>
              <a:t>XBee</a:t>
            </a:r>
            <a:r>
              <a:rPr lang="en-US" dirty="0" smtClean="0"/>
              <a:t> that the data is sent to is the Coordinator it will broadcast on the </a:t>
            </a:r>
            <a:r>
              <a:rPr lang="en-US" dirty="0" err="1" smtClean="0"/>
              <a:t>PanID</a:t>
            </a:r>
            <a:r>
              <a:rPr lang="en-US" dirty="0" smtClean="0"/>
              <a:t>.</a:t>
            </a:r>
          </a:p>
          <a:p>
            <a:pPr lvl="0"/>
            <a:r>
              <a:rPr lang="en-US" dirty="0" smtClean="0"/>
              <a:t>No packet formation is necessary, but rather simple send Serial data to the </a:t>
            </a:r>
            <a:r>
              <a:rPr lang="en-US" b="1" dirty="0" err="1" smtClean="0"/>
              <a:t>tx</a:t>
            </a:r>
            <a:r>
              <a:rPr lang="en-US" dirty="0" smtClean="0"/>
              <a:t> of one </a:t>
            </a:r>
            <a:r>
              <a:rPr lang="en-US" dirty="0" err="1" smtClean="0"/>
              <a:t>Xbee</a:t>
            </a:r>
            <a:r>
              <a:rPr lang="en-US" dirty="0" smtClean="0"/>
              <a:t> and it will be received by the </a:t>
            </a:r>
            <a:r>
              <a:rPr lang="en-US" b="1" dirty="0" err="1" smtClean="0"/>
              <a:t>rx</a:t>
            </a:r>
            <a:r>
              <a:rPr lang="en-US" dirty="0" smtClean="0"/>
              <a:t> of the destination </a:t>
            </a:r>
            <a:r>
              <a:rPr lang="en-US" dirty="0" err="1" smtClean="0"/>
              <a:t>XBee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Mode(Why?)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dirty="0" smtClean="0"/>
              <a:t>If you are new to </a:t>
            </a:r>
            <a:r>
              <a:rPr lang="en-US" dirty="0" err="1" smtClean="0"/>
              <a:t>XBees</a:t>
            </a:r>
            <a:r>
              <a:rPr lang="en-US" dirty="0" smtClean="0"/>
              <a:t> this is the fastest way to start transmitting</a:t>
            </a:r>
          </a:p>
          <a:p>
            <a:pPr lvl="0"/>
            <a:r>
              <a:rPr lang="en-US" dirty="0" smtClean="0"/>
              <a:t>If you only communication between two </a:t>
            </a:r>
            <a:r>
              <a:rPr lang="en-US" dirty="0" err="1" smtClean="0"/>
              <a:t>XBees</a:t>
            </a:r>
            <a:endParaRPr lang="en-US" dirty="0" smtClean="0"/>
          </a:p>
          <a:p>
            <a:r>
              <a:rPr lang="en-US" dirty="0" smtClean="0"/>
              <a:t>If you can implement an external protocol 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Mode(What)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dirty="0" smtClean="0"/>
              <a:t>API mode is "Application Programming Interface"</a:t>
            </a:r>
          </a:p>
          <a:p>
            <a:pPr lvl="0"/>
            <a:r>
              <a:rPr lang="en-US" dirty="0" smtClean="0"/>
              <a:t>Data must be formatted in frames with Destination information and payload</a:t>
            </a:r>
          </a:p>
          <a:p>
            <a:pPr lvl="0"/>
            <a:r>
              <a:rPr lang="en-US" dirty="0" smtClean="0"/>
              <a:t>The API is an alternative to the default transparent mode.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Mode(why?)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 smtClean="0"/>
              <a:t>For larger networks that involve nodes talking to multiple targets</a:t>
            </a:r>
          </a:p>
          <a:p>
            <a:pPr lvl="0"/>
            <a:r>
              <a:rPr lang="en-US" dirty="0" smtClean="0"/>
              <a:t>If </a:t>
            </a:r>
            <a:r>
              <a:rPr lang="en-US" dirty="0" err="1" smtClean="0"/>
              <a:t>XBees</a:t>
            </a:r>
            <a:r>
              <a:rPr lang="en-US" dirty="0" smtClean="0"/>
              <a:t> are gathering data without a </a:t>
            </a:r>
            <a:r>
              <a:rPr lang="en-US" dirty="0" err="1" smtClean="0"/>
              <a:t>mbed</a:t>
            </a:r>
            <a:r>
              <a:rPr lang="en-US" dirty="0" smtClean="0"/>
              <a:t> attached and thus can not format their own data before sending</a:t>
            </a:r>
          </a:p>
          <a:p>
            <a:pPr lvl="0"/>
            <a:r>
              <a:rPr lang="en-US" dirty="0" smtClean="0"/>
              <a:t>If power is a big concern and you would like End Devices to 'sleep' until data is requested.</a:t>
            </a:r>
          </a:p>
          <a:p>
            <a:pPr lvl="0"/>
            <a:r>
              <a:rPr lang="en-US" dirty="0" smtClean="0"/>
              <a:t>Need to change parameters without entering command mode (</a:t>
            </a:r>
            <a:r>
              <a:rPr lang="en-US" dirty="0" err="1" smtClean="0"/>
              <a:t>XBee</a:t>
            </a:r>
            <a:r>
              <a:rPr lang="en-US" dirty="0" smtClean="0"/>
              <a:t> only)</a:t>
            </a:r>
          </a:p>
          <a:p>
            <a:pPr lvl="0"/>
            <a:r>
              <a:rPr lang="en-US" dirty="0" smtClean="0"/>
              <a:t>Want to view RSSI and source address on a packet by packet basis</a:t>
            </a:r>
          </a:p>
          <a:p>
            <a:pPr lvl="0"/>
            <a:r>
              <a:rPr lang="en-US" smtClean="0"/>
              <a:t>Would like to receive packet delivery confirmation on every transmitted packet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Chat using AT mode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071678"/>
            <a:ext cx="3000374" cy="321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286380" y="2500306"/>
            <a:ext cx="2941979" cy="230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Assembly: Plug In an </a:t>
            </a:r>
            <a:r>
              <a:rPr lang="en-US" dirty="0" err="1" smtClean="0"/>
              <a:t>XBee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74825" y="2209800"/>
            <a:ext cx="58293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computer..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74611" y="1600200"/>
            <a:ext cx="482972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Zigbee</a:t>
            </a:r>
            <a:r>
              <a:rPr lang="en-US" dirty="0" smtClean="0"/>
              <a:t> point to point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1st </a:t>
            </a:r>
            <a:r>
              <a:rPr lang="en-US" dirty="0" err="1" smtClean="0"/>
              <a:t>xbee</a:t>
            </a:r>
            <a:r>
              <a:rPr lang="en-US" dirty="0" smtClean="0"/>
              <a:t> as router</a:t>
            </a:r>
          </a:p>
          <a:p>
            <a:pPr lvl="1"/>
            <a:r>
              <a:rPr lang="en-US" dirty="0" smtClean="0"/>
              <a:t>Set PAN ID(Say 1234)</a:t>
            </a:r>
          </a:p>
          <a:p>
            <a:pPr lvl="1"/>
            <a:r>
              <a:rPr lang="en-US" dirty="0" smtClean="0"/>
              <a:t>Note SH, SL</a:t>
            </a:r>
          </a:p>
          <a:p>
            <a:pPr lvl="1"/>
            <a:r>
              <a:rPr lang="en-US" dirty="0" smtClean="0"/>
              <a:t>Use SH, SL of coordinator as DH, DL of router </a:t>
            </a:r>
          </a:p>
          <a:p>
            <a:endParaRPr lang="en-US" dirty="0" smtClean="0"/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 err="1" smtClean="0"/>
              <a:t>xbee</a:t>
            </a:r>
            <a:r>
              <a:rPr lang="en-US" dirty="0" smtClean="0"/>
              <a:t> as coordinator </a:t>
            </a:r>
          </a:p>
          <a:p>
            <a:pPr lvl="1"/>
            <a:r>
              <a:rPr lang="en-US" dirty="0" smtClean="0"/>
              <a:t>Set same PAN ID(Say 1234)</a:t>
            </a:r>
          </a:p>
          <a:p>
            <a:pPr lvl="1"/>
            <a:r>
              <a:rPr lang="en-US" dirty="0" smtClean="0"/>
              <a:t>Note SH, SL</a:t>
            </a:r>
          </a:p>
          <a:p>
            <a:pPr lvl="1"/>
            <a:r>
              <a:rPr lang="en-US" dirty="0" smtClean="0"/>
              <a:t>Use SH, SL of coordinator as DH, DL of router 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X-CTU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600200"/>
            <a:ext cx="460617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hlinkClick r:id="rId2" tooltip="IEEE 802.15.4"/>
              </a:rPr>
              <a:t>IEEE 802.15.4</a:t>
            </a:r>
            <a:r>
              <a:rPr lang="en-US" smtClean="0"/>
              <a:t> 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2438400"/>
            <a:ext cx="8686800" cy="2438400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smtClean="0"/>
              <a:t>   </a:t>
            </a:r>
            <a:r>
              <a:rPr lang="en-US" b="1" smtClean="0">
                <a:effectLst/>
                <a:latin typeface="Book Antiqua" pitchFamily="18" charset="0"/>
              </a:rPr>
              <a:t>Zigbee is set of high level communication protocols based upon the specification produced by 802.15.4 - </a:t>
            </a:r>
            <a:r>
              <a:rPr lang="en-US" b="1" smtClean="0">
                <a:latin typeface="Book Antiqua" pitchFamily="18" charset="0"/>
              </a:rPr>
              <a:t> standard for wireless personal area networks (WPANs</a:t>
            </a:r>
            <a:r>
              <a:rPr lang="en-US" b="1" smtClean="0"/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X-CTU Test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28662" y="1600200"/>
            <a:ext cx="690875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857232"/>
            <a:ext cx="8858279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500042"/>
            <a:ext cx="8786842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642918"/>
            <a:ext cx="8643998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Router Configuration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71612"/>
            <a:ext cx="823074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714356"/>
            <a:ext cx="8643997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 Terminal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1600200"/>
            <a:ext cx="8081393" cy="4900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Coordinator set DH DL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1600200"/>
            <a:ext cx="8253901" cy="4900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0"/>
            <a:ext cx="8215370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with Arduino</a:t>
            </a:r>
            <a:endParaRPr lang="en-US" dirty="0"/>
          </a:p>
        </p:txBody>
      </p:sp>
      <p:pic>
        <p:nvPicPr>
          <p:cNvPr id="9218" name="Picture 2" descr="http://1.bp.blogspot.com/-puXCPUmKOsE/UzVojOfLr4I/AAAAAAAAIzU/jGgs_Sua_Rc/s1600/Screenshot+from+2014-03-28+16:39:31+(copy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643182"/>
            <a:ext cx="8786842" cy="20955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802.15.4 &amp; ZigBee In Context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953000" y="1447800"/>
            <a:ext cx="37338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6F2E6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en-US" sz="2800" b="1" dirty="0">
              <a:effectLst>
                <a:outerShdw blurRad="38100" dist="38100" dir="2700000" algn="tl">
                  <a:srgbClr val="000000"/>
                </a:outerShdw>
              </a:effectLst>
              <a:latin typeface="Book Antiqua" pitchFamily="18" charset="0"/>
            </a:endParaRPr>
          </a:p>
          <a:p>
            <a:pPr marL="742950" lvl="1" indent="-285750" eaLnBrk="1" hangingPunct="1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“the software” </a:t>
            </a:r>
          </a:p>
          <a:p>
            <a:pPr marL="742950" lvl="1" indent="-285750" eaLnBrk="1" hangingPunct="1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Network, Security &amp; Application layers</a:t>
            </a:r>
          </a:p>
          <a:p>
            <a:pPr marL="742950" lvl="1" indent="-285750" eaLnBrk="1" hangingPunct="1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Brand management</a:t>
            </a:r>
          </a:p>
          <a:p>
            <a:pPr marL="342900"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IEEE 802.15.4</a:t>
            </a:r>
          </a:p>
          <a:p>
            <a:pPr marL="742950" lvl="1" indent="-285750" eaLnBrk="1" hangingPunct="1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“the hardware” </a:t>
            </a:r>
          </a:p>
          <a:p>
            <a:pPr marL="742950" lvl="1" indent="-285750" eaLnBrk="1" hangingPunct="1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Physical &amp; Media Access Control layers</a:t>
            </a:r>
            <a:endParaRPr lang="en-US" sz="2000" b="1" dirty="0">
              <a:effectLst>
                <a:outerShdw blurRad="38100" dist="38100" dir="2700000" algn="tl">
                  <a:srgbClr val="000000"/>
                </a:outerShdw>
              </a:effectLst>
              <a:latin typeface="Book Antiqua" pitchFamily="18" charset="0"/>
            </a:endParaRPr>
          </a:p>
          <a:p>
            <a:pPr marL="742950" lvl="1" indent="-285750" eaLnBrk="1" hangingPunct="1">
              <a:lnSpc>
                <a:spcPct val="120000"/>
              </a:lnSpc>
              <a:spcBef>
                <a:spcPct val="20000"/>
              </a:spcBef>
              <a:buFontTx/>
              <a:buChar char="–"/>
            </a:pPr>
            <a:endParaRPr lang="en-US" sz="2000" b="1" dirty="0">
              <a:effectLst>
                <a:outerShdw blurRad="38100" dist="38100" dir="2700000" algn="tl">
                  <a:srgbClr val="000000"/>
                </a:outerShdw>
              </a:effectLst>
              <a:latin typeface="Book Antiqua" pitchFamily="18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838200" y="4419600"/>
            <a:ext cx="2590800" cy="838200"/>
          </a:xfrm>
          <a:prstGeom prst="rect">
            <a:avLst/>
          </a:prstGeom>
          <a:solidFill>
            <a:srgbClr val="339966"/>
          </a:solidFill>
          <a:ln w="9525">
            <a:solidFill>
              <a:srgbClr val="EAEAE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pitchFamily="18" charset="0"/>
              </a:rPr>
              <a:t>PHY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pitchFamily="18" charset="0"/>
              </a:rPr>
              <a:t>868MHz / 915MHz / 2.4GHz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 Antiqua" pitchFamily="18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838200" y="3886200"/>
            <a:ext cx="2590800" cy="533400"/>
          </a:xfrm>
          <a:prstGeom prst="rect">
            <a:avLst/>
          </a:prstGeom>
          <a:solidFill>
            <a:srgbClr val="339966"/>
          </a:solidFill>
          <a:ln w="9525">
            <a:solidFill>
              <a:srgbClr val="EAEAE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pitchFamily="18" charset="0"/>
              </a:rPr>
              <a:t>MAC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838200" y="3048000"/>
            <a:ext cx="2590800" cy="762000"/>
          </a:xfrm>
          <a:prstGeom prst="rect">
            <a:avLst/>
          </a:prstGeom>
          <a:solidFill>
            <a:srgbClr val="DCD7A8"/>
          </a:solidFill>
          <a:ln w="9525">
            <a:solidFill>
              <a:srgbClr val="EAEAE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itchFamily="18" charset="0"/>
              </a:rPr>
              <a:t>Network</a:t>
            </a:r>
          </a:p>
          <a:p>
            <a:pPr marL="0" marR="0" lvl="0" indent="0" algn="ctr" defTabSz="91440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itchFamily="18" charset="0"/>
              </a:rPr>
              <a:t>Star / Mesh / Cluster-Tree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838200" y="2362200"/>
            <a:ext cx="2590800" cy="685800"/>
          </a:xfrm>
          <a:prstGeom prst="rect">
            <a:avLst/>
          </a:prstGeom>
          <a:solidFill>
            <a:srgbClr val="DCD7A8"/>
          </a:solidFill>
          <a:ln w="9525">
            <a:solidFill>
              <a:srgbClr val="EAEAE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itchFamily="18" charset="0"/>
              </a:rPr>
              <a:t>Security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itchFamily="18" charset="0"/>
              </a:rPr>
              <a:t>32- / 64- / 128-bit encryption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 pitchFamily="18" charset="0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838200" y="1295400"/>
            <a:ext cx="2590800" cy="609600"/>
          </a:xfrm>
          <a:prstGeom prst="rect">
            <a:avLst/>
          </a:prstGeom>
          <a:solidFill>
            <a:srgbClr val="FFF9A1"/>
          </a:solidFill>
          <a:ln w="9525">
            <a:solidFill>
              <a:srgbClr val="EAEAE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itchFamily="18" charset="0"/>
              </a:rPr>
              <a:t>Application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838200" y="1981200"/>
            <a:ext cx="2590800" cy="381000"/>
          </a:xfrm>
          <a:prstGeom prst="rect">
            <a:avLst/>
          </a:prstGeom>
          <a:solidFill>
            <a:srgbClr val="DCD7A8"/>
          </a:solidFill>
          <a:ln w="9525">
            <a:solidFill>
              <a:srgbClr val="EAEAE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itchFamily="18" charset="0"/>
              </a:rPr>
              <a:t>API</a:t>
            </a: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4038600" y="3886200"/>
            <a:ext cx="0" cy="1371600"/>
          </a:xfrm>
          <a:prstGeom prst="line">
            <a:avLst/>
          </a:prstGeom>
          <a:ln>
            <a:headEnd type="triangle" w="med" len="med"/>
            <a:tailEnd type="triangl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>
            <a:off x="4038600" y="1981200"/>
            <a:ext cx="0" cy="1828800"/>
          </a:xfrm>
          <a:prstGeom prst="line">
            <a:avLst/>
          </a:prstGeom>
          <a:ln>
            <a:headEnd type="triangle" w="med" len="med"/>
            <a:tailEnd type="triangl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3581400" y="2667000"/>
            <a:ext cx="1060450" cy="641350"/>
          </a:xfrm>
          <a:prstGeom prst="rect">
            <a:avLst/>
          </a:prstGeom>
          <a:solidFill>
            <a:srgbClr val="0066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pitchFamily="18" charset="0"/>
              </a:rPr>
              <a:t>ZigBee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pitchFamily="18" charset="0"/>
              </a:rPr>
              <a:t>Alliance</a:t>
            </a:r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3581400" y="4191000"/>
            <a:ext cx="984250" cy="641350"/>
          </a:xfrm>
          <a:prstGeom prst="rect">
            <a:avLst/>
          </a:prstGeom>
          <a:solidFill>
            <a:srgbClr val="0066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pitchFamily="18" charset="0"/>
              </a:rPr>
              <a:t>IEEE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pitchFamily="18" charset="0"/>
              </a:rPr>
              <a:t>802.15.4</a:t>
            </a:r>
          </a:p>
        </p:txBody>
      </p:sp>
      <p:sp>
        <p:nvSpPr>
          <p:cNvPr id="15" name="Rectangle 19"/>
          <p:cNvSpPr>
            <a:spLocks noChangeArrowheads="1"/>
          </p:cNvSpPr>
          <p:nvPr/>
        </p:nvSpPr>
        <p:spPr bwMode="auto">
          <a:xfrm>
            <a:off x="3473450" y="1409700"/>
            <a:ext cx="1200150" cy="368300"/>
          </a:xfrm>
          <a:prstGeom prst="rect">
            <a:avLst/>
          </a:prstGeom>
          <a:solidFill>
            <a:srgbClr val="0066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 Antiqua" pitchFamily="18" charset="0"/>
              </a:rPr>
              <a:t>Customer</a:t>
            </a:r>
          </a:p>
        </p:txBody>
      </p:sp>
      <p:sp>
        <p:nvSpPr>
          <p:cNvPr id="16" name="Rectangle 20"/>
          <p:cNvSpPr>
            <a:spLocks noChangeArrowheads="1"/>
          </p:cNvSpPr>
          <p:nvPr/>
        </p:nvSpPr>
        <p:spPr bwMode="auto">
          <a:xfrm>
            <a:off x="838200" y="5470525"/>
            <a:ext cx="304800" cy="244475"/>
          </a:xfrm>
          <a:prstGeom prst="rect">
            <a:avLst/>
          </a:prstGeom>
          <a:solidFill>
            <a:srgbClr val="339966"/>
          </a:solidFill>
          <a:ln w="9525">
            <a:solidFill>
              <a:srgbClr val="EAEAE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Rectangle 21"/>
          <p:cNvSpPr>
            <a:spLocks noChangeArrowheads="1"/>
          </p:cNvSpPr>
          <p:nvPr/>
        </p:nvSpPr>
        <p:spPr bwMode="auto">
          <a:xfrm>
            <a:off x="1093788" y="5437188"/>
            <a:ext cx="754062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latin typeface="Book Antiqua" pitchFamily="18" charset="0"/>
              </a:rPr>
              <a:t>Silicon</a:t>
            </a:r>
          </a:p>
        </p:txBody>
      </p:sp>
      <p:sp>
        <p:nvSpPr>
          <p:cNvPr id="18" name="Rectangle 22"/>
          <p:cNvSpPr>
            <a:spLocks noChangeArrowheads="1"/>
          </p:cNvSpPr>
          <p:nvPr/>
        </p:nvSpPr>
        <p:spPr bwMode="auto">
          <a:xfrm>
            <a:off x="1905000" y="5470525"/>
            <a:ext cx="304800" cy="244475"/>
          </a:xfrm>
          <a:prstGeom prst="rect">
            <a:avLst/>
          </a:prstGeom>
          <a:solidFill>
            <a:srgbClr val="DCD7A8"/>
          </a:solidFill>
          <a:ln w="9525">
            <a:solidFill>
              <a:srgbClr val="EAEAE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2192338" y="5434013"/>
            <a:ext cx="627062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latin typeface="Book Antiqua" pitchFamily="18" charset="0"/>
              </a:rPr>
              <a:t>Stack</a:t>
            </a: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2819400" y="5473700"/>
            <a:ext cx="304800" cy="244475"/>
          </a:xfrm>
          <a:prstGeom prst="rect">
            <a:avLst/>
          </a:prstGeom>
          <a:solidFill>
            <a:srgbClr val="FFF9A1"/>
          </a:solidFill>
          <a:ln w="9525">
            <a:solidFill>
              <a:srgbClr val="EAEAE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25"/>
          <p:cNvSpPr>
            <a:spLocks noChangeArrowheads="1"/>
          </p:cNvSpPr>
          <p:nvPr/>
        </p:nvSpPr>
        <p:spPr bwMode="auto">
          <a:xfrm>
            <a:off x="3090863" y="5437188"/>
            <a:ext cx="538162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latin typeface="Book Antiqua" pitchFamily="18" charset="0"/>
              </a:rPr>
              <a:t>App</a:t>
            </a:r>
          </a:p>
        </p:txBody>
      </p:sp>
      <p:pic>
        <p:nvPicPr>
          <p:cNvPr id="22" name="Picture 26" descr="final_logo0902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26038" y="1524000"/>
            <a:ext cx="2722562" cy="50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27963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 AT- Coordinator API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Components:</a:t>
            </a:r>
          </a:p>
          <a:p>
            <a:pPr lvl="1"/>
            <a:r>
              <a:rPr lang="en-US" dirty="0" smtClean="0"/>
              <a:t>Arduino</a:t>
            </a:r>
          </a:p>
          <a:p>
            <a:pPr lvl="1"/>
            <a:r>
              <a:rPr lang="en-US" dirty="0" smtClean="0"/>
              <a:t>2 XBEE modules</a:t>
            </a:r>
          </a:p>
          <a:p>
            <a:pPr lvl="1"/>
            <a:r>
              <a:rPr lang="en-US" dirty="0" smtClean="0"/>
              <a:t>1 magnetic door lock</a:t>
            </a:r>
          </a:p>
          <a:p>
            <a:pPr lvl="1"/>
            <a:r>
              <a:rPr lang="en-US" dirty="0" smtClean="0"/>
              <a:t>Breadboard</a:t>
            </a:r>
          </a:p>
          <a:p>
            <a:pPr lvl="1"/>
            <a:r>
              <a:rPr lang="en-US" dirty="0" smtClean="0"/>
              <a:t>Resistor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Coordinator-API configuration</a:t>
            </a:r>
            <a:endParaRPr 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214422"/>
            <a:ext cx="6143668" cy="5643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786050" y="2571744"/>
            <a:ext cx="3500462" cy="428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Router-AT Configuration(1):</a:t>
            </a:r>
            <a:endParaRPr lang="en-US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142984"/>
            <a:ext cx="6429420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786050" y="2571744"/>
            <a:ext cx="3500462" cy="428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14546" y="3714752"/>
            <a:ext cx="3500462" cy="428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14546" y="5357826"/>
            <a:ext cx="3500462" cy="428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Router-AT configuration(2)</a:t>
            </a:r>
            <a:endParaRPr lang="en-US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500174"/>
            <a:ext cx="5429288" cy="535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143108" y="4714884"/>
            <a:ext cx="4214842" cy="428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Router-AT Configuration(3):</a:t>
            </a:r>
            <a:endParaRPr 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428736"/>
            <a:ext cx="526132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214546" y="5286388"/>
            <a:ext cx="4214842" cy="428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 AT- Coordinator API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80284" y="1600200"/>
            <a:ext cx="6818381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</a:t>
            </a:r>
            <a:r>
              <a:rPr lang="en-US" dirty="0" err="1" smtClean="0"/>
              <a:t>ordinator</a:t>
            </a:r>
            <a:r>
              <a:rPr lang="en-US" dirty="0" smtClean="0"/>
              <a:t> Arduino Program: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910" y="1720840"/>
            <a:ext cx="792961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void loop() {</a:t>
            </a:r>
          </a:p>
          <a:p>
            <a:r>
              <a:rPr lang="en-US" sz="2400" b="1" dirty="0" smtClean="0">
                <a:solidFill>
                  <a:srgbClr val="0070C0"/>
                </a:solidFill>
              </a:rPr>
              <a:t>  if(</a:t>
            </a:r>
            <a:r>
              <a:rPr lang="en-US" sz="2400" b="1" dirty="0" err="1" smtClean="0">
                <a:solidFill>
                  <a:srgbClr val="0070C0"/>
                </a:solidFill>
              </a:rPr>
              <a:t>mySerial.available</a:t>
            </a:r>
            <a:r>
              <a:rPr lang="en-US" sz="2400" b="1" dirty="0" smtClean="0">
                <a:solidFill>
                  <a:srgbClr val="0070C0"/>
                </a:solidFill>
              </a:rPr>
              <a:t>()&gt;21){</a:t>
            </a:r>
          </a:p>
          <a:p>
            <a:r>
              <a:rPr lang="en-US" sz="2400" dirty="0" smtClean="0"/>
              <a:t>    for(</a:t>
            </a:r>
            <a:r>
              <a:rPr lang="en-US" sz="2400" dirty="0" err="1" smtClean="0"/>
              <a:t>int</a:t>
            </a:r>
            <a:r>
              <a:rPr lang="en-US" sz="2400" dirty="0" smtClean="0"/>
              <a:t> </a:t>
            </a:r>
            <a:r>
              <a:rPr lang="en-US" sz="2400" dirty="0" err="1" smtClean="0"/>
              <a:t>i</a:t>
            </a:r>
            <a:r>
              <a:rPr lang="en-US" sz="2400" dirty="0" smtClean="0"/>
              <a:t>=0;i&lt;22;i++){</a:t>
            </a:r>
          </a:p>
          <a:p>
            <a:r>
              <a:rPr lang="en-US" sz="2400" dirty="0" smtClean="0"/>
              <a:t>      </a:t>
            </a:r>
            <a:r>
              <a:rPr lang="en-US" sz="2400" b="1" dirty="0" err="1" smtClean="0">
                <a:solidFill>
                  <a:srgbClr val="FF0000"/>
                </a:solidFill>
              </a:rPr>
              <a:t>Serial.print</a:t>
            </a:r>
            <a:r>
              <a:rPr lang="en-US" sz="2400" b="1" dirty="0" smtClean="0">
                <a:solidFill>
                  <a:srgbClr val="FF0000"/>
                </a:solidFill>
              </a:rPr>
              <a:t>(</a:t>
            </a:r>
            <a:r>
              <a:rPr lang="en-US" sz="2400" b="1" dirty="0" err="1" smtClean="0">
                <a:solidFill>
                  <a:srgbClr val="FF0000"/>
                </a:solidFill>
              </a:rPr>
              <a:t>mySerial.read</a:t>
            </a:r>
            <a:r>
              <a:rPr lang="en-US" sz="2400" b="1" dirty="0" smtClean="0">
                <a:solidFill>
                  <a:srgbClr val="FF0000"/>
                </a:solidFill>
              </a:rPr>
              <a:t>(), HEX);</a:t>
            </a:r>
          </a:p>
          <a:p>
            <a:r>
              <a:rPr lang="en-US" sz="2400" dirty="0" smtClean="0"/>
              <a:t>      </a:t>
            </a:r>
            <a:r>
              <a:rPr lang="en-US" sz="2400" dirty="0" err="1" smtClean="0"/>
              <a:t>Serial.print</a:t>
            </a:r>
            <a:r>
              <a:rPr lang="en-US" sz="2400" dirty="0" smtClean="0"/>
              <a:t>(",");</a:t>
            </a:r>
          </a:p>
          <a:p>
            <a:r>
              <a:rPr lang="en-US" sz="2400" dirty="0" smtClean="0"/>
              <a:t>    }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Serial.println</a:t>
            </a:r>
            <a:r>
              <a:rPr lang="en-US" sz="2400" dirty="0" smtClean="0"/>
              <a:t>();</a:t>
            </a:r>
          </a:p>
          <a:p>
            <a:r>
              <a:rPr lang="en-US" sz="2400" dirty="0" smtClean="0"/>
              <a:t>  }</a:t>
            </a:r>
          </a:p>
          <a:p>
            <a:r>
              <a:rPr lang="en-US" sz="2400" dirty="0" smtClean="0"/>
              <a:t>  // put your main code here, to run repeatedly:</a:t>
            </a:r>
          </a:p>
          <a:p>
            <a:endParaRPr lang="en-US" sz="2400" dirty="0" smtClean="0"/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Output:</a:t>
            </a:r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00113"/>
            <a:ext cx="9286908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Output: Initially</a:t>
            </a:r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2062810"/>
            <a:ext cx="8572559" cy="443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Output: when disconnected</a:t>
            </a:r>
            <a:endParaRPr 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12775" y="1919931"/>
            <a:ext cx="8153400" cy="385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folHlink"/>
                </a:solidFill>
              </a:rPr>
              <a:t>WPANs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sz="2800" b="1" smtClean="0">
                <a:effectLst/>
                <a:latin typeface="Book Antiqua" pitchFamily="18" charset="0"/>
              </a:rPr>
              <a:t>A </a:t>
            </a:r>
            <a:r>
              <a:rPr lang="en-US" sz="2800" smtClean="0">
                <a:effectLst/>
                <a:latin typeface="Book Antiqua" pitchFamily="18" charset="0"/>
              </a:rPr>
              <a:t>personal area network </a:t>
            </a:r>
            <a:r>
              <a:rPr lang="en-US" sz="2800" b="1" smtClean="0">
                <a:effectLst/>
                <a:latin typeface="Book Antiqua" pitchFamily="18" charset="0"/>
              </a:rPr>
              <a:t>(</a:t>
            </a:r>
            <a:r>
              <a:rPr lang="en-US" sz="2800" smtClean="0">
                <a:effectLst/>
                <a:latin typeface="Book Antiqua" pitchFamily="18" charset="0"/>
              </a:rPr>
              <a:t>PAN</a:t>
            </a:r>
            <a:r>
              <a:rPr lang="en-US" sz="2800" b="1" smtClean="0">
                <a:effectLst/>
                <a:latin typeface="Book Antiqua" pitchFamily="18" charset="0"/>
              </a:rPr>
              <a:t>) is a computer network used for communication among computer devices (including telephones and personal digital assistants) close to one person</a:t>
            </a:r>
            <a:endParaRPr lang="en-US" sz="2800" smtClean="0">
              <a:effectLst/>
              <a:latin typeface="Book Antiqua" pitchFamily="18" charset="0"/>
            </a:endParaRPr>
          </a:p>
          <a:p>
            <a:pPr eaLnBrk="1" hangingPunct="1">
              <a:buFontTx/>
              <a:buNone/>
              <a:defRPr/>
            </a:pPr>
            <a:endParaRPr lang="en-US" sz="2800" smtClean="0">
              <a:effectLst/>
              <a:latin typeface="Book Antiqua" pitchFamily="18" charset="0"/>
            </a:endParaRPr>
          </a:p>
          <a:p>
            <a:pPr eaLnBrk="1" hangingPunct="1">
              <a:buFontTx/>
              <a:buNone/>
              <a:defRPr/>
            </a:pPr>
            <a:r>
              <a:rPr lang="en-US" b="1" smtClean="0">
                <a:effectLst/>
              </a:rPr>
              <a:t>A wireless PAN consists of a dynamic group of less than 255 devices that communicate within a range of about a 33-feet.</a:t>
            </a:r>
            <a:endParaRPr lang="en-US" smtClean="0">
              <a:effectLst/>
            </a:endParaRPr>
          </a:p>
          <a:p>
            <a:pPr eaLnBrk="1" hangingPunct="1">
              <a:buFontTx/>
              <a:buNone/>
              <a:defRPr/>
            </a:pPr>
            <a:endParaRPr lang="en-US" sz="2800" smtClean="0"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http://tutorial.cytron.com.my/2012/03/08/xbee-series-2-point-to-point-communication/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https://learn.sparkfun.com/tutorials/exploring-xbees-and-xctu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4"/>
              </a:rPr>
              <a:t>http://www.learnerswings.com/2014/03/communication-between-xbee-connected-to.html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folHlink"/>
                </a:solidFill>
              </a:rPr>
              <a:t>IEEE 802 Wireless Space</a:t>
            </a:r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676400"/>
            <a:ext cx="7620000" cy="432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ZigBee Aims Low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Low data rate</a:t>
            </a:r>
          </a:p>
          <a:p>
            <a:r>
              <a:rPr lang="en-US"/>
              <a:t>Low power consumption</a:t>
            </a:r>
          </a:p>
          <a:p>
            <a:r>
              <a:rPr lang="en-US"/>
              <a:t>Small packet devices</a:t>
            </a:r>
          </a:p>
          <a:p>
            <a:endParaRPr lang="en-US"/>
          </a:p>
          <a:p>
            <a:pPr>
              <a:buFont typeface="Wingdings" pitchFamily="2" charset="2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884238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smtClean="0">
                <a:solidFill>
                  <a:schemeClr val="folHlink"/>
                </a:solidFill>
              </a:rPr>
              <a:t>ZigBee Vs Other Wireless Protocols</a:t>
            </a:r>
          </a:p>
        </p:txBody>
      </p:sp>
      <p:pic>
        <p:nvPicPr>
          <p:cNvPr id="13315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28596" y="1214422"/>
            <a:ext cx="8077200" cy="5289550"/>
          </a:xfrm>
        </p:spPr>
      </p:pic>
      <p:sp>
        <p:nvSpPr>
          <p:cNvPr id="5" name="Rectangle 4"/>
          <p:cNvSpPr/>
          <p:nvPr/>
        </p:nvSpPr>
        <p:spPr>
          <a:xfrm>
            <a:off x="1857356" y="5286388"/>
            <a:ext cx="5857916" cy="57150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214414" y="6286520"/>
            <a:ext cx="785818" cy="571480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8683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solidFill>
                  <a:schemeClr val="folHlink"/>
                </a:solidFill>
              </a:rPr>
              <a:t>ZigBee</a:t>
            </a:r>
            <a:r>
              <a:rPr lang="en-US" dirty="0" smtClean="0">
                <a:solidFill>
                  <a:schemeClr val="folHlink"/>
                </a:solidFill>
              </a:rPr>
              <a:t> Vs Bluetooth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763000" cy="5334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endParaRPr lang="en-US" sz="2400" b="1" dirty="0" smtClean="0">
              <a:effectLst/>
              <a:latin typeface="Book Antiqua" pitchFamily="18" charset="0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sz="2400" b="1" dirty="0" smtClean="0">
              <a:effectLst/>
              <a:latin typeface="Book Antiqua" pitchFamily="18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b="1" dirty="0" smtClean="0">
                <a:effectLst/>
                <a:latin typeface="Book Antiqua" pitchFamily="18" charset="0"/>
              </a:rPr>
              <a:t>Bluetooth targets medium data rate continuous duty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sz="2400" dirty="0" smtClean="0">
                <a:effectLst/>
                <a:latin typeface="Book Antiqua" pitchFamily="18" charset="0"/>
              </a:rPr>
              <a:t>– 1 Mbps over the air, ~700 kbps best case data transfer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sz="2400" dirty="0" smtClean="0">
                <a:effectLst/>
                <a:latin typeface="Book Antiqua" pitchFamily="18" charset="0"/>
              </a:rPr>
              <a:t>– File transfer, streaming telecom audio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sz="2400" dirty="0" smtClean="0">
                <a:effectLst/>
                <a:latin typeface="Book Antiqua" pitchFamily="18" charset="0"/>
              </a:rPr>
              <a:t>– Point to multipoint networking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sz="2400" dirty="0" smtClean="0">
              <a:effectLst/>
              <a:latin typeface="Book Antiqua" pitchFamily="18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b="1" dirty="0" err="1" smtClean="0">
                <a:effectLst/>
                <a:latin typeface="Book Antiqua" pitchFamily="18" charset="0"/>
              </a:rPr>
              <a:t>ZigBee</a:t>
            </a:r>
            <a:r>
              <a:rPr lang="en-US" sz="2400" b="1" dirty="0" smtClean="0">
                <a:effectLst/>
                <a:latin typeface="Book Antiqua" pitchFamily="18" charset="0"/>
              </a:rPr>
              <a:t> targets low data rate, low duty cycle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sz="2400" dirty="0" smtClean="0">
                <a:effectLst/>
                <a:latin typeface="Book Antiqua" pitchFamily="18" charset="0"/>
              </a:rPr>
              <a:t>– 250 kbps over the air, 60-115 kbps typical data transfer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sz="2400" dirty="0" smtClean="0">
                <a:effectLst/>
                <a:latin typeface="Book Antiqua" pitchFamily="18" charset="0"/>
              </a:rPr>
              <a:t>– Long battery life (weeks to months)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sz="2400" dirty="0" smtClean="0">
                <a:effectLst/>
                <a:latin typeface="Book Antiqua" pitchFamily="18" charset="0"/>
              </a:rPr>
              <a:t>– More sophisticated networking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sz="2400" dirty="0" smtClean="0">
              <a:effectLst/>
              <a:latin typeface="Book Antiqua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sz="2400" dirty="0" smtClean="0"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1456</TotalTime>
  <Words>991</Words>
  <Application>Microsoft Office PowerPoint</Application>
  <PresentationFormat>On-screen Show (4:3)</PresentationFormat>
  <Paragraphs>183</Paragraphs>
  <Slides>50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Median</vt:lpstr>
      <vt:lpstr>Photo Editor Photo</vt:lpstr>
      <vt:lpstr>Zigbee</vt:lpstr>
      <vt:lpstr>What is ZigBee?</vt:lpstr>
      <vt:lpstr>IEEE 802.15.4 </vt:lpstr>
      <vt:lpstr>IEEE 802.15.4 &amp; ZigBee In Context</vt:lpstr>
      <vt:lpstr>WPANs</vt:lpstr>
      <vt:lpstr>IEEE 802 Wireless Space</vt:lpstr>
      <vt:lpstr>ZigBee Aims Low</vt:lpstr>
      <vt:lpstr>ZigBee Vs Other Wireless Protocols</vt:lpstr>
      <vt:lpstr>ZigBee Vs Bluetooth</vt:lpstr>
      <vt:lpstr>ZigBee Applications</vt:lpstr>
      <vt:lpstr>ZigBee Network Model</vt:lpstr>
      <vt:lpstr>Network Pieces : PAN Coordinator</vt:lpstr>
      <vt:lpstr>Network Pieces : Router</vt:lpstr>
      <vt:lpstr>Network Pieces : End Devices</vt:lpstr>
      <vt:lpstr>IEEE 802.15.4 Device Types</vt:lpstr>
      <vt:lpstr>Network Topologies</vt:lpstr>
      <vt:lpstr>ZigBee Mesh Networking </vt:lpstr>
      <vt:lpstr>ZigBee Mesh Networking </vt:lpstr>
      <vt:lpstr>ZigBee Mesh Networking </vt:lpstr>
      <vt:lpstr>ZigBee Mesh Networking </vt:lpstr>
      <vt:lpstr>AT Mode(What)</vt:lpstr>
      <vt:lpstr>AT Mode(Why?)</vt:lpstr>
      <vt:lpstr>API Mode(What)</vt:lpstr>
      <vt:lpstr>API Mode(why?)</vt:lpstr>
      <vt:lpstr>Simple Chat using AT mode</vt:lpstr>
      <vt:lpstr>Basic Assembly: Plug In an XBee!</vt:lpstr>
      <vt:lpstr>Connect to computer..</vt:lpstr>
      <vt:lpstr>Zigbee point to point communication</vt:lpstr>
      <vt:lpstr>Launch X-CTU</vt:lpstr>
      <vt:lpstr>X-CTU Test</vt:lpstr>
      <vt:lpstr>Slide 31</vt:lpstr>
      <vt:lpstr>Slide 32</vt:lpstr>
      <vt:lpstr>Slide 33</vt:lpstr>
      <vt:lpstr>Router Configuration</vt:lpstr>
      <vt:lpstr>Slide 35</vt:lpstr>
      <vt:lpstr>Router Terminal</vt:lpstr>
      <vt:lpstr>Coordinator set DH DL</vt:lpstr>
      <vt:lpstr>Communication</vt:lpstr>
      <vt:lpstr>Communicate with Arduino</vt:lpstr>
      <vt:lpstr>Router AT- Coordinator API</vt:lpstr>
      <vt:lpstr>Coordinator-API configuration</vt:lpstr>
      <vt:lpstr>Router-AT Configuration(1):</vt:lpstr>
      <vt:lpstr>Router-AT configuration(2)</vt:lpstr>
      <vt:lpstr>Router-AT Configuration(3):</vt:lpstr>
      <vt:lpstr>Router AT- Coordinator API</vt:lpstr>
      <vt:lpstr>Co-ordinator Arduino Program:</vt:lpstr>
      <vt:lpstr>Output:</vt:lpstr>
      <vt:lpstr>Output: Initially</vt:lpstr>
      <vt:lpstr>Output: when disconnected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Zigbee</dc:title>
  <dc:creator>bms</dc:creator>
  <cp:lastModifiedBy>Dr.Kayarvizhy</cp:lastModifiedBy>
  <cp:revision>49</cp:revision>
  <dcterms:created xsi:type="dcterms:W3CDTF">2016-10-04T14:07:28Z</dcterms:created>
  <dcterms:modified xsi:type="dcterms:W3CDTF">2016-10-27T08:32:29Z</dcterms:modified>
</cp:coreProperties>
</file>